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19"/>
  </p:notesMasterIdLst>
  <p:sldIdLst>
    <p:sldId id="256" r:id="rId2"/>
    <p:sldId id="261" r:id="rId3"/>
    <p:sldId id="285" r:id="rId4"/>
    <p:sldId id="269" r:id="rId5"/>
    <p:sldId id="270" r:id="rId6"/>
    <p:sldId id="286" r:id="rId7"/>
    <p:sldId id="292" r:id="rId8"/>
    <p:sldId id="260" r:id="rId9"/>
    <p:sldId id="271" r:id="rId10"/>
    <p:sldId id="287" r:id="rId11"/>
    <p:sldId id="290" r:id="rId12"/>
    <p:sldId id="277" r:id="rId13"/>
    <p:sldId id="274" r:id="rId14"/>
    <p:sldId id="279" r:id="rId15"/>
    <p:sldId id="291" r:id="rId16"/>
    <p:sldId id="288" r:id="rId17"/>
    <p:sldId id="289" r:id="rId1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200703045uz" initials="r" lastIdx="1"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85" autoAdjust="0"/>
    <p:restoredTop sz="94585" autoAdjust="0"/>
  </p:normalViewPr>
  <p:slideViewPr>
    <p:cSldViewPr>
      <p:cViewPr>
        <p:scale>
          <a:sx n="70" d="100"/>
          <a:sy n="70" d="100"/>
        </p:scale>
        <p:origin x="-1176" y="-168"/>
      </p:cViewPr>
      <p:guideLst>
        <p:guide orient="horz" pos="2160"/>
        <p:guide pos="2880"/>
      </p:guideLst>
    </p:cSldViewPr>
  </p:slideViewPr>
  <p:outlineViewPr>
    <p:cViewPr>
      <p:scale>
        <a:sx n="33" d="100"/>
        <a:sy n="33" d="100"/>
      </p:scale>
      <p:origin x="0" y="3642"/>
    </p:cViewPr>
  </p:outlineViewPr>
  <p:notesTextViewPr>
    <p:cViewPr>
      <p:scale>
        <a:sx n="100" d="100"/>
        <a:sy n="100" d="100"/>
      </p:scale>
      <p:origin x="0" y="0"/>
    </p:cViewPr>
  </p:notesTextViewPr>
  <p:sorterViewPr>
    <p:cViewPr>
      <p:scale>
        <a:sx n="91" d="100"/>
        <a:sy n="91"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5E31A6-2E98-49C3-8CC7-1B41C93BE177}" type="datetimeFigureOut">
              <a:rPr kumimoji="1" lang="ja-JP" altLang="en-US" smtClean="0"/>
              <a:pPr/>
              <a:t>2011/2/14</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D54A1C-EB2A-4740-9753-3EB6B31F2C80}"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smtClean="0"/>
          </a:p>
        </p:txBody>
      </p:sp>
      <p:sp>
        <p:nvSpPr>
          <p:cNvPr id="4" name="スライド番号プレースホルダ 3"/>
          <p:cNvSpPr>
            <a:spLocks noGrp="1"/>
          </p:cNvSpPr>
          <p:nvPr>
            <p:ph type="sldNum" sz="quarter" idx="10"/>
          </p:nvPr>
        </p:nvSpPr>
        <p:spPr/>
        <p:txBody>
          <a:bodyPr/>
          <a:lstStyle/>
          <a:p>
            <a:fld id="{5CD54A1C-EB2A-4740-9753-3EB6B31F2C80}"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全体的に箇条書き</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5CD54A1C-EB2A-4740-9753-3EB6B31F2C80}"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取引成立</a:t>
            </a:r>
            <a:endParaRPr kumimoji="1" lang="ja-JP" altLang="en-US" dirty="0"/>
          </a:p>
        </p:txBody>
      </p:sp>
      <p:sp>
        <p:nvSpPr>
          <p:cNvPr id="4" name="スライド番号プレースホルダ 3"/>
          <p:cNvSpPr>
            <a:spLocks noGrp="1"/>
          </p:cNvSpPr>
          <p:nvPr>
            <p:ph type="sldNum" sz="quarter" idx="10"/>
          </p:nvPr>
        </p:nvSpPr>
        <p:spPr/>
        <p:txBody>
          <a:bodyPr/>
          <a:lstStyle/>
          <a:p>
            <a:fld id="{5CD54A1C-EB2A-4740-9753-3EB6B31F2C80}" type="slidenum">
              <a:rPr kumimoji="1" lang="ja-JP" altLang="en-US" smtClean="0"/>
              <a:pPr/>
              <a:t>8</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8" name="タイトル 7"/>
          <p:cNvSpPr>
            <a:spLocks noGrp="1"/>
          </p:cNvSpPr>
          <p:nvPr>
            <p:ph type="ctrTitle"/>
          </p:nvPr>
        </p:nvSpPr>
        <p:spPr>
          <a:xfrm>
            <a:off x="2286000" y="3124200"/>
            <a:ext cx="6172200" cy="1894362"/>
          </a:xfrm>
        </p:spPr>
        <p:txBody>
          <a:bodyPr/>
          <a:lstStyle>
            <a:lvl1pPr>
              <a:defRPr b="1"/>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bwMode="auto">
          <a:xfrm rot="5400000">
            <a:off x="7764621" y="1174097"/>
            <a:ext cx="2286000" cy="381000"/>
          </a:xfrm>
        </p:spPr>
        <p:txBody>
          <a:bodyPr/>
          <a:lstStyle/>
          <a:p>
            <a:fld id="{CBCE1EA5-8263-4A79-8936-9FE64E6415CD}" type="datetimeFigureOut">
              <a:rPr kumimoji="1" lang="ja-JP" altLang="en-US" smtClean="0"/>
              <a:pPr/>
              <a:t>2011/2/14</a:t>
            </a:fld>
            <a:endParaRPr kumimoji="1" lang="ja-JP" altLang="en-US"/>
          </a:p>
        </p:txBody>
      </p:sp>
      <p:sp>
        <p:nvSpPr>
          <p:cNvPr id="17" name="フッター プレースホルダ 16"/>
          <p:cNvSpPr>
            <a:spLocks noGrp="1"/>
          </p:cNvSpPr>
          <p:nvPr>
            <p:ph type="ftr" sz="quarter" idx="11"/>
          </p:nvPr>
        </p:nvSpPr>
        <p:spPr bwMode="auto">
          <a:xfrm rot="5400000">
            <a:off x="7077269" y="4181669"/>
            <a:ext cx="3657600" cy="384048"/>
          </a:xfrm>
        </p:spPr>
        <p:txBody>
          <a:bodyPr/>
          <a:lstStyle/>
          <a:p>
            <a:endParaRPr kumimoji="1" lang="ja-JP" altLang="en-US"/>
          </a:p>
        </p:txBody>
      </p:sp>
      <p:sp>
        <p:nvSpPr>
          <p:cNvPr id="10" name="正方形/長方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正方形/長方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コネクタ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コネクタ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コネクタ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正方形/長方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円/楕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円/楕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円/楕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スライド番号プレースホルダ 28"/>
          <p:cNvSpPr>
            <a:spLocks noGrp="1"/>
          </p:cNvSpPr>
          <p:nvPr>
            <p:ph type="sldNum" sz="quarter" idx="12"/>
          </p:nvPr>
        </p:nvSpPr>
        <p:spPr bwMode="auto">
          <a:xfrm>
            <a:off x="1325544" y="4928702"/>
            <a:ext cx="609600" cy="517524"/>
          </a:xfrm>
        </p:spPr>
        <p:txBody>
          <a:bodyPr/>
          <a:lstStyle/>
          <a:p>
            <a:fld id="{E12ECFC4-4973-4DCB-8077-4E06A66F97DD}"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CBCE1EA5-8263-4A79-8936-9FE64E6415CD}" type="datetimeFigureOut">
              <a:rPr kumimoji="1" lang="ja-JP" altLang="en-US" smtClean="0"/>
              <a:pPr/>
              <a:t>2011/2/14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12ECFC4-4973-4DCB-8077-4E06A66F97D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167640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CBCE1EA5-8263-4A79-8936-9FE64E6415CD}" type="datetimeFigureOut">
              <a:rPr kumimoji="1" lang="ja-JP" altLang="en-US" smtClean="0"/>
              <a:pPr/>
              <a:t>2011/2/14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12ECFC4-4973-4DCB-8077-4E06A66F97DD}"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8" name="コンテンツ プレースホルダ 7"/>
          <p:cNvSpPr>
            <a:spLocks noGrp="1"/>
          </p:cNvSpPr>
          <p:nvPr>
            <p:ph sz="quarter" idx="1"/>
          </p:nvPr>
        </p:nvSpPr>
        <p:spPr>
          <a:xfrm>
            <a:off x="457200" y="1600200"/>
            <a:ext cx="7467600" cy="4873752"/>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4"/>
          </p:nvPr>
        </p:nvSpPr>
        <p:spPr/>
        <p:txBody>
          <a:bodyPr rtlCol="0"/>
          <a:lstStyle/>
          <a:p>
            <a:fld id="{CBCE1EA5-8263-4A79-8936-9FE64E6415CD}" type="datetimeFigureOut">
              <a:rPr kumimoji="1" lang="ja-JP" altLang="en-US" smtClean="0"/>
              <a:pPr/>
              <a:t>2011/2/14</a:t>
            </a:fld>
            <a:endParaRPr kumimoji="1" lang="ja-JP" altLang="en-US"/>
          </a:p>
        </p:txBody>
      </p:sp>
      <p:sp>
        <p:nvSpPr>
          <p:cNvPr id="9" name="スライド番号プレースホルダ 8"/>
          <p:cNvSpPr>
            <a:spLocks noGrp="1"/>
          </p:cNvSpPr>
          <p:nvPr>
            <p:ph type="sldNum" sz="quarter" idx="15"/>
          </p:nvPr>
        </p:nvSpPr>
        <p:spPr/>
        <p:txBody>
          <a:bodyPr rtlCol="0"/>
          <a:lstStyle/>
          <a:p>
            <a:fld id="{E12ECFC4-4973-4DCB-8077-4E06A66F97DD}" type="slidenum">
              <a:rPr kumimoji="1" lang="ja-JP" altLang="en-US" smtClean="0"/>
              <a:pPr/>
              <a:t>&lt;#&gt;</a:t>
            </a:fld>
            <a:endParaRPr kumimoji="1" lang="ja-JP" altLang="en-US"/>
          </a:p>
        </p:txBody>
      </p:sp>
      <p:sp>
        <p:nvSpPr>
          <p:cNvPr id="10" name="フッター プレースホルダ 9"/>
          <p:cNvSpPr>
            <a:spLocks noGrp="1"/>
          </p:cNvSpPr>
          <p:nvPr>
            <p:ph type="ftr" sz="quarter" idx="16"/>
          </p:nvPr>
        </p:nvSpPr>
        <p:spPr/>
        <p:txBody>
          <a:bodyPr rtlCol="0"/>
          <a:lstStyle/>
          <a:p>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0" y="2895600"/>
            <a:ext cx="6172200" cy="2053590"/>
          </a:xfrm>
        </p:spPr>
        <p:txBody>
          <a:bodyPr/>
          <a:lstStyle>
            <a:lvl1pPr algn="l">
              <a:buNone/>
              <a:defRPr sz="3000" b="1" cap="small"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bwMode="auto">
          <a:xfrm rot="5400000">
            <a:off x="7763256" y="1170432"/>
            <a:ext cx="2286000" cy="381000"/>
          </a:xfrm>
        </p:spPr>
        <p:txBody>
          <a:bodyPr/>
          <a:lstStyle/>
          <a:p>
            <a:fld id="{CBCE1EA5-8263-4A79-8936-9FE64E6415CD}" type="datetimeFigureOut">
              <a:rPr kumimoji="1" lang="ja-JP" altLang="en-US" smtClean="0"/>
              <a:pPr/>
              <a:t>2011/2/14</a:t>
            </a:fld>
            <a:endParaRPr kumimoji="1" lang="ja-JP" altLang="en-US"/>
          </a:p>
        </p:txBody>
      </p:sp>
      <p:sp>
        <p:nvSpPr>
          <p:cNvPr id="5" name="フッター プレースホルダ 4"/>
          <p:cNvSpPr>
            <a:spLocks noGrp="1"/>
          </p:cNvSpPr>
          <p:nvPr>
            <p:ph type="ftr" sz="quarter" idx="11"/>
          </p:nvPr>
        </p:nvSpPr>
        <p:spPr bwMode="auto">
          <a:xfrm rot="5400000">
            <a:off x="7077456" y="4178808"/>
            <a:ext cx="3657600" cy="384048"/>
          </a:xfrm>
        </p:spPr>
        <p:txBody>
          <a:bodyPr/>
          <a:lstStyle/>
          <a:p>
            <a:endParaRPr kumimoji="1" lang="ja-JP" altLang="en-US"/>
          </a:p>
        </p:txBody>
      </p:sp>
      <p:sp>
        <p:nvSpPr>
          <p:cNvPr id="9" name="正方形/長方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コネクタ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コネクタ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正方形/長方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円/楕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円/楕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円/楕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コネクタ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スライド番号プレースホルダ 5"/>
          <p:cNvSpPr>
            <a:spLocks noGrp="1"/>
          </p:cNvSpPr>
          <p:nvPr>
            <p:ph type="sldNum" sz="quarter" idx="12"/>
          </p:nvPr>
        </p:nvSpPr>
        <p:spPr bwMode="auto">
          <a:xfrm>
            <a:off x="1340616" y="4928702"/>
            <a:ext cx="609600" cy="517524"/>
          </a:xfrm>
        </p:spPr>
        <p:txBody>
          <a:bodyPr/>
          <a:lstStyle/>
          <a:p>
            <a:fld id="{E12ECFC4-4973-4DCB-8077-4E06A66F97DD}" type="slidenum">
              <a:rPr kumimoji="1" lang="ja-JP" altLang="en-US" smtClean="0"/>
              <a:pPr/>
              <a:t>&lt;#&gt;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CBCE1EA5-8263-4A79-8936-9FE64E6415CD}" type="datetimeFigureOut">
              <a:rPr kumimoji="1" lang="ja-JP" altLang="en-US" smtClean="0"/>
              <a:pPr/>
              <a:t>2011/2/14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12ECFC4-4973-4DCB-8077-4E06A66F97DD}" type="slidenum">
              <a:rPr kumimoji="1" lang="ja-JP" altLang="en-US" smtClean="0"/>
              <a:pPr/>
              <a:t>&lt;#&gt;</a:t>
            </a:fld>
            <a:endParaRPr kumimoji="1" lang="ja-JP" altLang="en-US"/>
          </a:p>
        </p:txBody>
      </p:sp>
      <p:sp>
        <p:nvSpPr>
          <p:cNvPr id="9" name="コンテンツ プレースホルダ 8"/>
          <p:cNvSpPr>
            <a:spLocks noGrp="1"/>
          </p:cNvSpPr>
          <p:nvPr>
            <p:ph sz="quarter" idx="1"/>
          </p:nvPr>
        </p:nvSpPr>
        <p:spPr>
          <a:xfrm>
            <a:off x="457200" y="1600200"/>
            <a:ext cx="36576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270248" y="1600200"/>
            <a:ext cx="36576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7543800" cy="1143000"/>
          </a:xfrm>
        </p:spPr>
        <p:txBody>
          <a:bodyPr anchor="b"/>
          <a:lstStyle>
            <a:lvl1pPr>
              <a:defRPr/>
            </a:lvl1pPr>
          </a:lstStyle>
          <a:p>
            <a:r>
              <a:rPr kumimoji="0" lang="ja-JP" altLang="en-US" smtClean="0"/>
              <a:t>マスタ タイトルの書式設定</a:t>
            </a:r>
            <a:endParaRPr kumimoji="0" lang="en-US"/>
          </a:p>
        </p:txBody>
      </p:sp>
      <p:sp>
        <p:nvSpPr>
          <p:cNvPr id="7" name="日付プレースホルダ 6"/>
          <p:cNvSpPr>
            <a:spLocks noGrp="1"/>
          </p:cNvSpPr>
          <p:nvPr>
            <p:ph type="dt" sz="half" idx="10"/>
          </p:nvPr>
        </p:nvSpPr>
        <p:spPr/>
        <p:txBody>
          <a:bodyPr/>
          <a:lstStyle/>
          <a:p>
            <a:fld id="{CBCE1EA5-8263-4A79-8936-9FE64E6415CD}" type="datetimeFigureOut">
              <a:rPr kumimoji="1" lang="ja-JP" altLang="en-US" smtClean="0"/>
              <a:pPr/>
              <a:t>2011/2/14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E12ECFC4-4973-4DCB-8077-4E06A66F97DD}" type="slidenum">
              <a:rPr kumimoji="1" lang="ja-JP" altLang="en-US" smtClean="0"/>
              <a:pPr/>
              <a:t>&lt;#&gt;</a:t>
            </a:fld>
            <a:endParaRPr kumimoji="1" lang="ja-JP" altLang="en-US"/>
          </a:p>
        </p:txBody>
      </p:sp>
      <p:sp>
        <p:nvSpPr>
          <p:cNvPr id="11" name="コンテンツ プレースホルダ 10"/>
          <p:cNvSpPr>
            <a:spLocks noGrp="1"/>
          </p:cNvSpPr>
          <p:nvPr>
            <p:ph sz="quarter" idx="2"/>
          </p:nvPr>
        </p:nvSpPr>
        <p:spPr>
          <a:xfrm>
            <a:off x="457200" y="2362200"/>
            <a:ext cx="3657600" cy="38862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4371975" y="2362200"/>
            <a:ext cx="3657600" cy="38862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2" name="テキスト プレースホルダ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
        <p:nvSpPr>
          <p:cNvPr id="14" name="テキスト プレースホルダ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6" name="日付プレースホルダ 5"/>
          <p:cNvSpPr>
            <a:spLocks noGrp="1"/>
          </p:cNvSpPr>
          <p:nvPr>
            <p:ph type="dt" sz="half" idx="10"/>
          </p:nvPr>
        </p:nvSpPr>
        <p:spPr/>
        <p:txBody>
          <a:bodyPr rtlCol="0"/>
          <a:lstStyle/>
          <a:p>
            <a:fld id="{CBCE1EA5-8263-4A79-8936-9FE64E6415CD}" type="datetimeFigureOut">
              <a:rPr kumimoji="1" lang="ja-JP" altLang="en-US" smtClean="0"/>
              <a:pPr/>
              <a:t>2011/2/14</a:t>
            </a:fld>
            <a:endParaRPr kumimoji="1" lang="ja-JP" altLang="en-US"/>
          </a:p>
        </p:txBody>
      </p:sp>
      <p:sp>
        <p:nvSpPr>
          <p:cNvPr id="7" name="スライド番号プレースホルダ 6"/>
          <p:cNvSpPr>
            <a:spLocks noGrp="1"/>
          </p:cNvSpPr>
          <p:nvPr>
            <p:ph type="sldNum" sz="quarter" idx="11"/>
          </p:nvPr>
        </p:nvSpPr>
        <p:spPr/>
        <p:txBody>
          <a:bodyPr rtlCol="0"/>
          <a:lstStyle/>
          <a:p>
            <a:fld id="{E12ECFC4-4973-4DCB-8077-4E06A66F97DD}" type="slidenum">
              <a:rPr kumimoji="1" lang="ja-JP" altLang="en-US" smtClean="0"/>
              <a:pPr/>
              <a:t>&lt;#&gt;</a:t>
            </a:fld>
            <a:endParaRPr kumimoji="1" lang="ja-JP" altLang="en-US"/>
          </a:p>
        </p:txBody>
      </p:sp>
      <p:sp>
        <p:nvSpPr>
          <p:cNvPr id="8" name="フッター プレースホルダ 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BCE1EA5-8263-4A79-8936-9FE64E6415CD}" type="datetimeFigureOut">
              <a:rPr kumimoji="1" lang="ja-JP" altLang="en-US" smtClean="0"/>
              <a:pPr/>
              <a:t>2011/2/14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E12ECFC4-4973-4DCB-8077-4E06A66F97DD}"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1">
        <a:schemeClr val="bg1"/>
      </p:bgRef>
    </p:bg>
    <p:spTree>
      <p:nvGrpSpPr>
        <p:cNvPr id="1" name=""/>
        <p:cNvGrpSpPr/>
        <p:nvPr/>
      </p:nvGrpSpPr>
      <p:grpSpPr>
        <a:xfrm>
          <a:off x="0" y="0"/>
          <a:ext cx="0" cy="0"/>
          <a:chOff x="0" y="0"/>
          <a:chExt cx="0" cy="0"/>
        </a:xfrm>
      </p:grpSpPr>
      <p:sp>
        <p:nvSpPr>
          <p:cNvPr id="10" name="直線コネクタ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タイトル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8" name="直線コネクタ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コネクタ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コネクタ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正方形/長方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円/楕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コンテンツ プレースホルダ 17"/>
          <p:cNvSpPr>
            <a:spLocks noGrp="1"/>
          </p:cNvSpPr>
          <p:nvPr>
            <p:ph sz="quarter" idx="1"/>
          </p:nvPr>
        </p:nvSpPr>
        <p:spPr>
          <a:xfrm>
            <a:off x="304800" y="274320"/>
            <a:ext cx="5638800" cy="6327648"/>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1" name="日付プレースホルダ 20"/>
          <p:cNvSpPr>
            <a:spLocks noGrp="1"/>
          </p:cNvSpPr>
          <p:nvPr>
            <p:ph type="dt" sz="half" idx="14"/>
          </p:nvPr>
        </p:nvSpPr>
        <p:spPr/>
        <p:txBody>
          <a:bodyPr rtlCol="0"/>
          <a:lstStyle/>
          <a:p>
            <a:fld id="{CBCE1EA5-8263-4A79-8936-9FE64E6415CD}" type="datetimeFigureOut">
              <a:rPr kumimoji="1" lang="ja-JP" altLang="en-US" smtClean="0"/>
              <a:pPr/>
              <a:t>2011/2/14</a:t>
            </a:fld>
            <a:endParaRPr kumimoji="1" lang="ja-JP" altLang="en-US"/>
          </a:p>
        </p:txBody>
      </p:sp>
      <p:sp>
        <p:nvSpPr>
          <p:cNvPr id="22" name="スライド番号プレースホルダ 21"/>
          <p:cNvSpPr>
            <a:spLocks noGrp="1"/>
          </p:cNvSpPr>
          <p:nvPr>
            <p:ph type="sldNum" sz="quarter" idx="15"/>
          </p:nvPr>
        </p:nvSpPr>
        <p:spPr/>
        <p:txBody>
          <a:bodyPr rtlCol="0"/>
          <a:lstStyle/>
          <a:p>
            <a:fld id="{E12ECFC4-4973-4DCB-8077-4E06A66F97DD}" type="slidenum">
              <a:rPr kumimoji="1" lang="ja-JP" altLang="en-US" smtClean="0"/>
              <a:pPr/>
              <a:t>&lt;#&gt;</a:t>
            </a:fld>
            <a:endParaRPr kumimoji="1" lang="ja-JP" altLang="en-US"/>
          </a:p>
        </p:txBody>
      </p:sp>
      <p:sp>
        <p:nvSpPr>
          <p:cNvPr id="23" name="フッター プレースホルダ 22"/>
          <p:cNvSpPr>
            <a:spLocks noGrp="1"/>
          </p:cNvSpPr>
          <p:nvPr>
            <p:ph type="ftr" sz="quarter" idx="16"/>
          </p:nvPr>
        </p:nvSpPr>
        <p:spPr/>
        <p:txBody>
          <a:bodyPr rtlCol="0"/>
          <a:lstStyle/>
          <a:p>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直線コネクタ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円/楕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タイトル 1"/>
          <p:cNvSpPr>
            <a:spLocks noGrp="1"/>
          </p:cNvSpPr>
          <p:nvPr>
            <p:ph type="title"/>
          </p:nvPr>
        </p:nvSpPr>
        <p:spPr>
          <a:xfrm rot="5400000">
            <a:off x="3350133" y="3200400"/>
            <a:ext cx="6309360" cy="457200"/>
          </a:xfrm>
        </p:spPr>
        <p:txBody>
          <a:bodyPr anchor="b"/>
          <a:lstStyle>
            <a:lvl1pPr algn="l">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10" name="直線コネクタ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正方形/長方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コネクタ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コネクタ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コネクタ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付プレースホルダ 16"/>
          <p:cNvSpPr>
            <a:spLocks noGrp="1"/>
          </p:cNvSpPr>
          <p:nvPr>
            <p:ph type="dt" sz="half" idx="10"/>
          </p:nvPr>
        </p:nvSpPr>
        <p:spPr/>
        <p:txBody>
          <a:bodyPr rtlCol="0"/>
          <a:lstStyle/>
          <a:p>
            <a:fld id="{CBCE1EA5-8263-4A79-8936-9FE64E6415CD}" type="datetimeFigureOut">
              <a:rPr kumimoji="1" lang="ja-JP" altLang="en-US" smtClean="0"/>
              <a:pPr/>
              <a:t>2011/2/14</a:t>
            </a:fld>
            <a:endParaRPr kumimoji="1" lang="ja-JP" altLang="en-US"/>
          </a:p>
        </p:txBody>
      </p:sp>
      <p:sp>
        <p:nvSpPr>
          <p:cNvPr id="18" name="スライド番号プレースホルダ 17"/>
          <p:cNvSpPr>
            <a:spLocks noGrp="1"/>
          </p:cNvSpPr>
          <p:nvPr>
            <p:ph type="sldNum" sz="quarter" idx="11"/>
          </p:nvPr>
        </p:nvSpPr>
        <p:spPr/>
        <p:txBody>
          <a:bodyPr rtlCol="0"/>
          <a:lstStyle/>
          <a:p>
            <a:fld id="{E12ECFC4-4973-4DCB-8077-4E06A66F97DD}" type="slidenum">
              <a:rPr kumimoji="1" lang="ja-JP" altLang="en-US" smtClean="0"/>
              <a:pPr/>
              <a:t>&lt;#&gt;</a:t>
            </a:fld>
            <a:endParaRPr kumimoji="1" lang="ja-JP" altLang="en-US"/>
          </a:p>
        </p:txBody>
      </p:sp>
      <p:sp>
        <p:nvSpPr>
          <p:cNvPr id="21" name="フッター プレースホルダ 20"/>
          <p:cNvSpPr>
            <a:spLocks noGrp="1"/>
          </p:cNvSpPr>
          <p:nvPr>
            <p:ph type="ftr" sz="quarter" idx="12"/>
          </p:nvPr>
        </p:nvSpPr>
        <p:spPr/>
        <p:txBody>
          <a:bodyPr rtlCol="0"/>
          <a:lstStyle/>
          <a:p>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コネクタ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タイトル プレースホルダ 21"/>
          <p:cNvSpPr>
            <a:spLocks noGrp="1"/>
          </p:cNvSpPr>
          <p:nvPr>
            <p:ph type="title"/>
          </p:nvPr>
        </p:nvSpPr>
        <p:spPr>
          <a:xfrm>
            <a:off x="457200" y="274638"/>
            <a:ext cx="7467600" cy="1143000"/>
          </a:xfrm>
          <a:prstGeom prst="rect">
            <a:avLst/>
          </a:prstGeom>
        </p:spPr>
        <p:txBody>
          <a:bodyPr vert="horz" anchor="b">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BCE1EA5-8263-4A79-8936-9FE64E6415CD}" type="datetimeFigureOut">
              <a:rPr kumimoji="1" lang="ja-JP" altLang="en-US" smtClean="0"/>
              <a:pPr/>
              <a:t>2011/2/14</a:t>
            </a:fld>
            <a:endParaRPr kumimoji="1" lang="ja-JP" altLang="en-US"/>
          </a:p>
        </p:txBody>
      </p:sp>
      <p:sp>
        <p:nvSpPr>
          <p:cNvPr id="3" name="フッター プレースホルダ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kumimoji="1" lang="ja-JP" altLang="en-US"/>
          </a:p>
        </p:txBody>
      </p:sp>
      <p:sp>
        <p:nvSpPr>
          <p:cNvPr id="7" name="直線コネクタ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コネクタ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正方形/長方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円/楕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スライド番号プレースホルダ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12ECFC4-4973-4DCB-8077-4E06A66F97D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l" rtl="0" eaLnBrk="1" latinLnBrk="0" hangingPunct="1">
        <a:spcBef>
          <a:spcPct val="0"/>
        </a:spcBef>
        <a:buNone/>
        <a:defRPr kumimoji="1"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55576" y="1412776"/>
            <a:ext cx="7776864" cy="2016224"/>
          </a:xfrm>
        </p:spPr>
        <p:txBody>
          <a:bodyPr>
            <a:normAutofit/>
          </a:bodyPr>
          <a:lstStyle/>
          <a:p>
            <a:r>
              <a:rPr lang="ja-JP" altLang="en-US" dirty="0" smtClean="0"/>
              <a:t>地域通貨的価値を利用した</a:t>
            </a:r>
            <a:r>
              <a:rPr lang="en-US" altLang="ja-JP" dirty="0" smtClean="0"/>
              <a:t/>
            </a:r>
            <a:br>
              <a:rPr lang="en-US" altLang="ja-JP" dirty="0" smtClean="0"/>
            </a:br>
            <a:r>
              <a:rPr lang="ja-JP" altLang="en-US" dirty="0" smtClean="0"/>
              <a:t>価値の交換システム</a:t>
            </a:r>
            <a:endParaRPr kumimoji="1" lang="ja-JP" altLang="en-US" dirty="0"/>
          </a:p>
        </p:txBody>
      </p:sp>
      <p:sp>
        <p:nvSpPr>
          <p:cNvPr id="3" name="サブタイトル 2"/>
          <p:cNvSpPr>
            <a:spLocks noGrp="1"/>
          </p:cNvSpPr>
          <p:nvPr>
            <p:ph type="subTitle" idx="1"/>
          </p:nvPr>
        </p:nvSpPr>
        <p:spPr>
          <a:xfrm>
            <a:off x="0" y="3573016"/>
            <a:ext cx="8643966" cy="2232248"/>
          </a:xfrm>
        </p:spPr>
        <p:txBody>
          <a:bodyPr>
            <a:normAutofit/>
          </a:bodyPr>
          <a:lstStyle/>
          <a:p>
            <a:r>
              <a:rPr lang="ja-JP" altLang="en-US" dirty="0"/>
              <a:t>  </a:t>
            </a:r>
            <a:r>
              <a:rPr kumimoji="1" lang="ja-JP" altLang="en-US" sz="2800" dirty="0" smtClean="0">
                <a:solidFill>
                  <a:schemeClr val="tx1"/>
                </a:solidFill>
              </a:rPr>
              <a:t>神奈川大学　工学部　電子情報フロンティア学科</a:t>
            </a:r>
            <a:endParaRPr kumimoji="1" lang="en-US" altLang="ja-JP" sz="2800" dirty="0" smtClean="0">
              <a:solidFill>
                <a:schemeClr val="tx1"/>
              </a:solidFill>
            </a:endParaRPr>
          </a:p>
          <a:p>
            <a:r>
              <a:rPr lang="ja-JP" altLang="en-US" sz="2800" dirty="0">
                <a:solidFill>
                  <a:schemeClr val="tx1"/>
                </a:solidFill>
              </a:rPr>
              <a:t>学籍</a:t>
            </a:r>
            <a:r>
              <a:rPr lang="ja-JP" altLang="en-US" sz="2800" dirty="0" smtClean="0">
                <a:solidFill>
                  <a:schemeClr val="tx1"/>
                </a:solidFill>
              </a:rPr>
              <a:t>番号 </a:t>
            </a:r>
            <a:r>
              <a:rPr lang="en-US" altLang="ja-JP" sz="2800" dirty="0" smtClean="0">
                <a:solidFill>
                  <a:schemeClr val="tx1"/>
                </a:solidFill>
              </a:rPr>
              <a:t>200703045</a:t>
            </a:r>
          </a:p>
          <a:p>
            <a:r>
              <a:rPr kumimoji="1" lang="ja-JP" altLang="en-US" sz="2800" dirty="0" smtClean="0">
                <a:solidFill>
                  <a:schemeClr val="tx1"/>
                </a:solidFill>
              </a:rPr>
              <a:t>田島　佳明</a:t>
            </a:r>
            <a:endParaRPr kumimoji="1" lang="ja-JP" altLang="en-US" sz="28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sz="quarter" idx="1"/>
          </p:nvPr>
        </p:nvSpPr>
        <p:spPr>
          <a:xfrm>
            <a:off x="457200" y="404664"/>
            <a:ext cx="7467600" cy="6069288"/>
          </a:xfrm>
        </p:spPr>
        <p:txBody>
          <a:bodyPr>
            <a:normAutofit/>
          </a:bodyPr>
          <a:lstStyle/>
          <a:p>
            <a:pPr lvl="0">
              <a:buNone/>
            </a:pPr>
            <a:r>
              <a:rPr lang="ja-JP" altLang="en-US" dirty="0" smtClean="0"/>
              <a:t>取り引き</a:t>
            </a:r>
            <a:r>
              <a:rPr lang="ja-JP" altLang="en-US" dirty="0" smtClean="0">
                <a:solidFill>
                  <a:srgbClr val="000000"/>
                </a:solidFill>
                <a:latin typeface="+mn-ea"/>
              </a:rPr>
              <a:t>利益</a:t>
            </a:r>
            <a:r>
              <a:rPr lang="ja-JP" altLang="ja-JP" dirty="0" smtClean="0">
                <a:solidFill>
                  <a:srgbClr val="000000"/>
                </a:solidFill>
                <a:latin typeface="+mn-ea"/>
                <a:cs typeface="MS P ゴシック" pitchFamily="2"/>
              </a:rPr>
              <a:t>関数　</a:t>
            </a:r>
            <a:r>
              <a:rPr lang="en-US" altLang="ja-JP" dirty="0" smtClean="0"/>
              <a:t>F</a:t>
            </a:r>
            <a:r>
              <a:rPr lang="en-US" altLang="ja-JP" baseline="-25000" dirty="0" smtClean="0"/>
              <a:t>A</a:t>
            </a:r>
            <a:r>
              <a:rPr lang="en-US" altLang="ja-JP" dirty="0" smtClean="0"/>
              <a:t> (V</a:t>
            </a:r>
            <a:r>
              <a:rPr lang="en-US" altLang="ja-JP" baseline="-25000" dirty="0" smtClean="0"/>
              <a:t>A</a:t>
            </a:r>
            <a:r>
              <a:rPr lang="en-US" altLang="ja-JP" dirty="0" smtClean="0"/>
              <a:t>(S)</a:t>
            </a:r>
            <a:r>
              <a:rPr lang="en-US" altLang="ja-JP" dirty="0" smtClean="0">
                <a:solidFill>
                  <a:srgbClr val="000000"/>
                </a:solidFill>
                <a:latin typeface="+mn-ea"/>
              </a:rPr>
              <a:t>,</a:t>
            </a:r>
            <a:r>
              <a:rPr lang="en-US" altLang="ja-JP" dirty="0" smtClean="0"/>
              <a:t>V</a:t>
            </a:r>
            <a:r>
              <a:rPr lang="en-US" altLang="ja-JP" baseline="-25000" dirty="0" smtClean="0"/>
              <a:t>A</a:t>
            </a:r>
            <a:r>
              <a:rPr lang="en-US" altLang="ja-JP" dirty="0" smtClean="0"/>
              <a:t>(R))</a:t>
            </a:r>
            <a:r>
              <a:rPr lang="ja-JP" altLang="en-US" dirty="0" err="1" smtClean="0"/>
              <a:t>、</a:t>
            </a:r>
            <a:r>
              <a:rPr lang="en-US" altLang="ja-JP" dirty="0" smtClean="0"/>
              <a:t>F</a:t>
            </a:r>
            <a:r>
              <a:rPr lang="en-US" altLang="ja-JP" baseline="-25000" dirty="0" smtClean="0"/>
              <a:t>B</a:t>
            </a:r>
            <a:r>
              <a:rPr lang="en-US" altLang="ja-JP" dirty="0" smtClean="0"/>
              <a:t>(V</a:t>
            </a:r>
            <a:r>
              <a:rPr lang="en-US" altLang="ja-JP" baseline="-25000" dirty="0" smtClean="0"/>
              <a:t>B</a:t>
            </a:r>
            <a:r>
              <a:rPr lang="en-US" altLang="ja-JP" dirty="0" smtClean="0"/>
              <a:t>(S)</a:t>
            </a:r>
            <a:r>
              <a:rPr lang="en-US" altLang="ja-JP" dirty="0" smtClean="0">
                <a:solidFill>
                  <a:srgbClr val="000000"/>
                </a:solidFill>
                <a:latin typeface="+mn-ea"/>
              </a:rPr>
              <a:t>,</a:t>
            </a:r>
            <a:r>
              <a:rPr lang="en-US" altLang="ja-JP" dirty="0" smtClean="0"/>
              <a:t>V</a:t>
            </a:r>
            <a:r>
              <a:rPr lang="en-US" altLang="ja-JP" baseline="-25000" dirty="0" smtClean="0"/>
              <a:t>B</a:t>
            </a:r>
            <a:r>
              <a:rPr lang="en-US" altLang="ja-JP" dirty="0" smtClean="0"/>
              <a:t>(R)) </a:t>
            </a:r>
            <a:r>
              <a:rPr lang="ja-JP" altLang="en-US" baseline="-25000" dirty="0" smtClean="0"/>
              <a:t>　　　　　　　　　　　　　　　　　　　　　　　</a:t>
            </a:r>
            <a:r>
              <a:rPr lang="en-US" altLang="ja-JP" dirty="0" smtClean="0"/>
              <a:t> </a:t>
            </a:r>
            <a:r>
              <a:rPr lang="ja-JP" altLang="en-US" dirty="0" smtClean="0"/>
              <a:t>  </a:t>
            </a:r>
            <a:endParaRPr lang="ja-JP" altLang="ja-JP" dirty="0" smtClean="0">
              <a:solidFill>
                <a:srgbClr val="000000"/>
              </a:solidFill>
              <a:latin typeface="+mn-ea"/>
              <a:cs typeface="MS P ゴシック" pitchFamily="2"/>
            </a:endParaRPr>
          </a:p>
          <a:p>
            <a:pPr lvl="0">
              <a:buNone/>
            </a:pPr>
            <a:endParaRPr lang="en-US" altLang="ja-JP" dirty="0" smtClean="0"/>
          </a:p>
          <a:p>
            <a:pPr>
              <a:buNone/>
            </a:pPr>
            <a:endParaRPr lang="en-US" altLang="ja-JP" dirty="0" smtClean="0"/>
          </a:p>
          <a:p>
            <a:pPr>
              <a:buNone/>
            </a:pPr>
            <a:endParaRPr lang="en-US" altLang="ja-JP" dirty="0" smtClean="0"/>
          </a:p>
          <a:p>
            <a:pPr>
              <a:buNone/>
            </a:pPr>
            <a:endParaRPr lang="en-US" altLang="ja-JP" dirty="0" smtClean="0"/>
          </a:p>
          <a:p>
            <a:pPr>
              <a:buNone/>
            </a:pPr>
            <a:endParaRPr lang="en-US" altLang="ja-JP" dirty="0" smtClean="0"/>
          </a:p>
          <a:p>
            <a:pPr>
              <a:buNone/>
            </a:pPr>
            <a:r>
              <a:rPr lang="ja-JP" altLang="en-US" dirty="0" smtClean="0"/>
              <a:t>取り引き前に利益評価を行う</a:t>
            </a:r>
            <a:endParaRPr lang="en-US" altLang="ja-JP" dirty="0" smtClean="0"/>
          </a:p>
          <a:p>
            <a:pPr>
              <a:buNone/>
            </a:pPr>
            <a:r>
              <a:rPr lang="en-US" altLang="ja-JP" dirty="0" smtClean="0"/>
              <a:t>F</a:t>
            </a:r>
            <a:r>
              <a:rPr lang="en-US" altLang="ja-JP" baseline="-25000" dirty="0" smtClean="0"/>
              <a:t>A</a:t>
            </a:r>
            <a:r>
              <a:rPr lang="en-US" altLang="ja-JP" dirty="0" smtClean="0"/>
              <a:t> (V</a:t>
            </a:r>
            <a:r>
              <a:rPr lang="en-US" altLang="ja-JP" baseline="-25000" dirty="0" smtClean="0"/>
              <a:t>A</a:t>
            </a:r>
            <a:r>
              <a:rPr lang="en-US" altLang="ja-JP" dirty="0" smtClean="0"/>
              <a:t>(S)</a:t>
            </a:r>
            <a:r>
              <a:rPr lang="en-US" altLang="ja-JP" dirty="0" smtClean="0">
                <a:solidFill>
                  <a:srgbClr val="000000"/>
                </a:solidFill>
                <a:latin typeface="+mn-ea"/>
              </a:rPr>
              <a:t>,</a:t>
            </a:r>
            <a:r>
              <a:rPr lang="en-US" altLang="ja-JP" dirty="0" smtClean="0"/>
              <a:t>V</a:t>
            </a:r>
            <a:r>
              <a:rPr lang="en-US" altLang="ja-JP" baseline="-25000" dirty="0" smtClean="0"/>
              <a:t>A</a:t>
            </a:r>
            <a:r>
              <a:rPr lang="en-US" altLang="ja-JP" dirty="0" smtClean="0"/>
              <a:t>(R)) </a:t>
            </a:r>
            <a:r>
              <a:rPr lang="ja-JP" altLang="en-US" dirty="0" smtClean="0"/>
              <a:t>＞</a:t>
            </a:r>
            <a:r>
              <a:rPr lang="en-US" altLang="ja-JP" dirty="0" smtClean="0"/>
              <a:t>0 </a:t>
            </a:r>
            <a:r>
              <a:rPr lang="ja-JP" altLang="en-US" dirty="0" smtClean="0"/>
              <a:t>かつ</a:t>
            </a:r>
            <a:r>
              <a:rPr lang="en-US" altLang="ja-JP" dirty="0" smtClean="0"/>
              <a:t>F</a:t>
            </a:r>
            <a:r>
              <a:rPr lang="en-US" altLang="ja-JP" baseline="-25000" dirty="0" smtClean="0"/>
              <a:t>B</a:t>
            </a:r>
            <a:r>
              <a:rPr lang="en-US" altLang="ja-JP" dirty="0" smtClean="0"/>
              <a:t>(V</a:t>
            </a:r>
            <a:r>
              <a:rPr lang="en-US" altLang="ja-JP" baseline="-25000" dirty="0" smtClean="0"/>
              <a:t>B</a:t>
            </a:r>
            <a:r>
              <a:rPr lang="en-US" altLang="ja-JP" dirty="0" smtClean="0"/>
              <a:t>(S)</a:t>
            </a:r>
            <a:r>
              <a:rPr lang="en-US" altLang="ja-JP" dirty="0" smtClean="0">
                <a:solidFill>
                  <a:srgbClr val="000000"/>
                </a:solidFill>
                <a:latin typeface="+mn-ea"/>
              </a:rPr>
              <a:t>,</a:t>
            </a:r>
            <a:r>
              <a:rPr lang="en-US" altLang="ja-JP" dirty="0" smtClean="0"/>
              <a:t>V</a:t>
            </a:r>
            <a:r>
              <a:rPr lang="en-US" altLang="ja-JP" baseline="-25000" dirty="0" smtClean="0"/>
              <a:t>B</a:t>
            </a:r>
            <a:r>
              <a:rPr lang="en-US" altLang="ja-JP" dirty="0" smtClean="0"/>
              <a:t>(R)) </a:t>
            </a:r>
            <a:r>
              <a:rPr lang="ja-JP" altLang="en-US" dirty="0" smtClean="0"/>
              <a:t>＞</a:t>
            </a:r>
            <a:r>
              <a:rPr lang="en-US" altLang="ja-JP" dirty="0" smtClean="0"/>
              <a:t>0</a:t>
            </a:r>
          </a:p>
          <a:p>
            <a:pPr>
              <a:buNone/>
            </a:pPr>
            <a:r>
              <a:rPr lang="ja-JP" altLang="en-US" dirty="0" smtClean="0"/>
              <a:t>⇒取引成立</a:t>
            </a:r>
            <a:endParaRPr lang="en-US" altLang="ja-JP" dirty="0" smtClean="0"/>
          </a:p>
          <a:p>
            <a:pPr>
              <a:buNone/>
            </a:pPr>
            <a:endParaRPr lang="ja-JP" altLang="en-US" dirty="0" smtClean="0"/>
          </a:p>
          <a:p>
            <a:pPr>
              <a:buNone/>
            </a:pPr>
            <a:r>
              <a:rPr lang="ja-JP" altLang="en-US" dirty="0" smtClean="0"/>
              <a:t>取</a:t>
            </a:r>
            <a:r>
              <a:rPr lang="ja-JP" altLang="en-US" dirty="0" smtClean="0"/>
              <a:t>り</a:t>
            </a:r>
            <a:r>
              <a:rPr lang="ja-JP" altLang="en-US" dirty="0" smtClean="0"/>
              <a:t>引き後</a:t>
            </a:r>
            <a:endParaRPr lang="ja-JP" altLang="en-US" dirty="0" smtClean="0"/>
          </a:p>
          <a:p>
            <a:pPr>
              <a:buNone/>
            </a:pPr>
            <a:r>
              <a:rPr lang="en-US" altLang="ja-JP" dirty="0" smtClean="0"/>
              <a:t>V</a:t>
            </a:r>
            <a:r>
              <a:rPr lang="en-US" altLang="ja-JP" baseline="-25000" dirty="0" smtClean="0"/>
              <a:t>A(</a:t>
            </a:r>
            <a:r>
              <a:rPr lang="en-US" altLang="ja-JP" sz="3600" baseline="-25000" dirty="0" smtClean="0"/>
              <a:t>t+1) </a:t>
            </a:r>
            <a:r>
              <a:rPr lang="en-US" altLang="ja-JP" dirty="0" smtClean="0"/>
              <a:t>= </a:t>
            </a:r>
            <a:r>
              <a:rPr lang="en-US" altLang="ja-JP" dirty="0" err="1" smtClean="0"/>
              <a:t>V</a:t>
            </a:r>
            <a:r>
              <a:rPr lang="en-US" altLang="ja-JP" baseline="-25000" dirty="0" err="1" smtClean="0"/>
              <a:t>A</a:t>
            </a:r>
            <a:r>
              <a:rPr lang="en-US" altLang="ja-JP" sz="3600" baseline="-25000" dirty="0" err="1" smtClean="0"/>
              <a:t>t</a:t>
            </a:r>
            <a:r>
              <a:rPr lang="en-US" altLang="ja-JP" sz="3600" baseline="-25000" dirty="0" smtClean="0"/>
              <a:t> </a:t>
            </a:r>
            <a:r>
              <a:rPr lang="en-US" altLang="ja-JP" dirty="0" smtClean="0"/>
              <a:t>+ (-V</a:t>
            </a:r>
            <a:r>
              <a:rPr lang="en-US" altLang="ja-JP" baseline="-25000" dirty="0" smtClean="0"/>
              <a:t>A</a:t>
            </a:r>
            <a:r>
              <a:rPr lang="en-US" altLang="ja-JP" dirty="0" smtClean="0"/>
              <a:t>(S)</a:t>
            </a:r>
            <a:r>
              <a:rPr lang="en-US" altLang="ja-JP" dirty="0" smtClean="0">
                <a:solidFill>
                  <a:srgbClr val="000000"/>
                </a:solidFill>
                <a:latin typeface="+mn-ea"/>
              </a:rPr>
              <a:t>+</a:t>
            </a:r>
            <a:r>
              <a:rPr lang="en-US" altLang="ja-JP" dirty="0" smtClean="0"/>
              <a:t>V</a:t>
            </a:r>
            <a:r>
              <a:rPr lang="en-US" altLang="ja-JP" baseline="-25000" dirty="0" smtClean="0"/>
              <a:t>A</a:t>
            </a:r>
            <a:r>
              <a:rPr lang="en-US" altLang="ja-JP" dirty="0" smtClean="0"/>
              <a:t>(R)) </a:t>
            </a:r>
          </a:p>
          <a:p>
            <a:pPr>
              <a:buNone/>
            </a:pPr>
            <a:r>
              <a:rPr lang="en-US" altLang="ja-JP" dirty="0" smtClean="0"/>
              <a:t>V</a:t>
            </a:r>
            <a:r>
              <a:rPr lang="en-US" altLang="ja-JP" baseline="-25000" dirty="0" smtClean="0"/>
              <a:t>B(</a:t>
            </a:r>
            <a:r>
              <a:rPr lang="en-US" altLang="ja-JP" sz="3600" baseline="-25000" dirty="0" smtClean="0"/>
              <a:t>t+1) </a:t>
            </a:r>
            <a:r>
              <a:rPr lang="en-US" altLang="ja-JP" dirty="0" smtClean="0"/>
              <a:t>= </a:t>
            </a:r>
            <a:r>
              <a:rPr lang="en-US" altLang="ja-JP" dirty="0" err="1" smtClean="0"/>
              <a:t>V</a:t>
            </a:r>
            <a:r>
              <a:rPr lang="en-US" altLang="ja-JP" baseline="-25000" dirty="0" err="1" smtClean="0"/>
              <a:t>B</a:t>
            </a:r>
            <a:r>
              <a:rPr lang="en-US" altLang="ja-JP" sz="3600" baseline="-25000" dirty="0" err="1" smtClean="0"/>
              <a:t>t</a:t>
            </a:r>
            <a:r>
              <a:rPr lang="en-US" altLang="ja-JP" sz="3600" baseline="-25000" dirty="0" smtClean="0"/>
              <a:t> </a:t>
            </a:r>
            <a:r>
              <a:rPr lang="en-US" altLang="ja-JP" dirty="0" smtClean="0"/>
              <a:t>+ (+V</a:t>
            </a:r>
            <a:r>
              <a:rPr lang="en-US" altLang="ja-JP" baseline="-25000" dirty="0" smtClean="0"/>
              <a:t>B</a:t>
            </a:r>
            <a:r>
              <a:rPr lang="en-US" altLang="ja-JP" dirty="0" smtClean="0"/>
              <a:t>(S)</a:t>
            </a:r>
            <a:r>
              <a:rPr lang="en-US" altLang="ja-JP" dirty="0" smtClean="0">
                <a:solidFill>
                  <a:srgbClr val="000000"/>
                </a:solidFill>
                <a:latin typeface="+mn-ea"/>
              </a:rPr>
              <a:t>-</a:t>
            </a:r>
            <a:r>
              <a:rPr lang="en-US" altLang="ja-JP" dirty="0" smtClean="0"/>
              <a:t>V</a:t>
            </a:r>
            <a:r>
              <a:rPr lang="en-US" altLang="ja-JP" baseline="-25000" dirty="0" smtClean="0"/>
              <a:t>B</a:t>
            </a:r>
            <a:r>
              <a:rPr lang="en-US" altLang="ja-JP" dirty="0" smtClean="0"/>
              <a:t>(R)) </a:t>
            </a:r>
          </a:p>
          <a:p>
            <a:pPr>
              <a:buNone/>
            </a:pPr>
            <a:endParaRPr lang="ja-JP" altLang="en-US" dirty="0" smtClean="0"/>
          </a:p>
          <a:p>
            <a:endParaRPr kumimoji="1" lang="ja-JP" altLang="en-US" dirty="0"/>
          </a:p>
        </p:txBody>
      </p:sp>
      <p:graphicFrame>
        <p:nvGraphicFramePr>
          <p:cNvPr id="4" name="オブジェクト 3"/>
          <p:cNvGraphicFramePr>
            <a:graphicFrameLocks noChangeAspect="1"/>
          </p:cNvGraphicFramePr>
          <p:nvPr/>
        </p:nvGraphicFramePr>
        <p:xfrm>
          <a:off x="4114800" y="3321050"/>
          <a:ext cx="914400" cy="215900"/>
        </p:xfrm>
        <a:graphic>
          <a:graphicData uri="http://schemas.openxmlformats.org/presentationml/2006/ole">
            <p:oleObj spid="_x0000_s4098" name="数式" r:id="rId3" imgW="914400" imgH="215640" progId="Equation.3">
              <p:embed/>
            </p:oleObj>
          </a:graphicData>
        </a:graphic>
      </p:graphicFrame>
      <p:pic>
        <p:nvPicPr>
          <p:cNvPr id="6" name="Picture 2"/>
          <p:cNvPicPr>
            <a:picLocks noChangeAspect="1" noChangeArrowheads="1"/>
          </p:cNvPicPr>
          <p:nvPr/>
        </p:nvPicPr>
        <p:blipFill>
          <a:blip r:embed="rId4" cstate="print"/>
          <a:srcRect/>
          <a:stretch>
            <a:fillRect/>
          </a:stretch>
        </p:blipFill>
        <p:spPr bwMode="auto">
          <a:xfrm>
            <a:off x="1835696" y="1268760"/>
            <a:ext cx="4680520" cy="137050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sz="quarter" idx="1"/>
          </p:nvPr>
        </p:nvSpPr>
        <p:spPr>
          <a:xfrm>
            <a:off x="457200" y="404664"/>
            <a:ext cx="8219256" cy="6069288"/>
          </a:xfrm>
        </p:spPr>
        <p:txBody>
          <a:bodyPr/>
          <a:lstStyle/>
          <a:p>
            <a:r>
              <a:rPr lang="ja-JP" altLang="en-US" sz="2600" dirty="0" smtClean="0"/>
              <a:t>取り引き</a:t>
            </a:r>
            <a:r>
              <a:rPr lang="ja-JP" altLang="en-US" sz="2600" dirty="0" smtClean="0">
                <a:solidFill>
                  <a:srgbClr val="000000"/>
                </a:solidFill>
                <a:latin typeface="+mn-ea"/>
              </a:rPr>
              <a:t>利益</a:t>
            </a:r>
            <a:r>
              <a:rPr lang="ja-JP" altLang="ja-JP" sz="2600" dirty="0" smtClean="0">
                <a:solidFill>
                  <a:srgbClr val="000000"/>
                </a:solidFill>
                <a:latin typeface="+mn-ea"/>
                <a:cs typeface="MS P ゴシック" pitchFamily="2"/>
              </a:rPr>
              <a:t>関数　</a:t>
            </a:r>
            <a:r>
              <a:rPr lang="en-US" altLang="ja-JP" sz="2600" dirty="0" smtClean="0"/>
              <a:t>F</a:t>
            </a:r>
            <a:r>
              <a:rPr lang="en-US" altLang="ja-JP" sz="2600" baseline="-25000" dirty="0" smtClean="0"/>
              <a:t>A</a:t>
            </a:r>
            <a:r>
              <a:rPr lang="en-US" altLang="ja-JP" sz="2600" dirty="0" smtClean="0"/>
              <a:t> (V</a:t>
            </a:r>
            <a:r>
              <a:rPr lang="en-US" altLang="ja-JP" sz="2600" baseline="-25000" dirty="0" smtClean="0"/>
              <a:t>A</a:t>
            </a:r>
            <a:r>
              <a:rPr lang="en-US" altLang="ja-JP" sz="2600" dirty="0" smtClean="0"/>
              <a:t>(S)</a:t>
            </a:r>
            <a:r>
              <a:rPr lang="en-US" altLang="ja-JP" sz="2600" dirty="0" smtClean="0">
                <a:solidFill>
                  <a:srgbClr val="000000"/>
                </a:solidFill>
                <a:latin typeface="+mn-ea"/>
              </a:rPr>
              <a:t>,</a:t>
            </a:r>
            <a:r>
              <a:rPr lang="en-US" altLang="ja-JP" sz="2600" dirty="0" smtClean="0"/>
              <a:t>V</a:t>
            </a:r>
            <a:r>
              <a:rPr lang="en-US" altLang="ja-JP" sz="2600" baseline="-25000" dirty="0" smtClean="0"/>
              <a:t>A</a:t>
            </a:r>
            <a:r>
              <a:rPr lang="en-US" altLang="ja-JP" sz="2600" dirty="0" smtClean="0"/>
              <a:t>(R)),F</a:t>
            </a:r>
            <a:r>
              <a:rPr lang="en-US" altLang="ja-JP" sz="2600" baseline="-25000" dirty="0" smtClean="0"/>
              <a:t>B</a:t>
            </a:r>
            <a:r>
              <a:rPr lang="en-US" altLang="ja-JP" sz="2600" dirty="0" smtClean="0"/>
              <a:t>(V</a:t>
            </a:r>
            <a:r>
              <a:rPr lang="en-US" altLang="ja-JP" sz="2600" baseline="-25000" dirty="0" smtClean="0"/>
              <a:t>B</a:t>
            </a:r>
            <a:r>
              <a:rPr lang="en-US" altLang="ja-JP" sz="2600" dirty="0" smtClean="0"/>
              <a:t>(S)</a:t>
            </a:r>
            <a:r>
              <a:rPr lang="en-US" altLang="ja-JP" sz="2600" dirty="0" smtClean="0">
                <a:solidFill>
                  <a:srgbClr val="000000"/>
                </a:solidFill>
                <a:latin typeface="+mn-ea"/>
              </a:rPr>
              <a:t>,</a:t>
            </a:r>
            <a:r>
              <a:rPr lang="en-US" altLang="ja-JP" sz="2600" dirty="0" smtClean="0"/>
              <a:t>V</a:t>
            </a:r>
            <a:r>
              <a:rPr lang="en-US" altLang="ja-JP" sz="2600" baseline="-25000" dirty="0" smtClean="0"/>
              <a:t>B</a:t>
            </a:r>
            <a:r>
              <a:rPr lang="en-US" altLang="ja-JP" sz="2600" dirty="0" smtClean="0"/>
              <a:t>(R)) </a:t>
            </a:r>
          </a:p>
          <a:p>
            <a:r>
              <a:rPr lang="en-US" altLang="ja-JP" sz="2600" dirty="0" smtClean="0"/>
              <a:t>V</a:t>
            </a:r>
            <a:r>
              <a:rPr lang="en-US" altLang="ja-JP" sz="2600" baseline="-25000" dirty="0" smtClean="0"/>
              <a:t>A</a:t>
            </a:r>
            <a:r>
              <a:rPr lang="en-US" altLang="ja-JP" sz="2600" dirty="0" smtClean="0"/>
              <a:t>(R)</a:t>
            </a:r>
            <a:r>
              <a:rPr lang="en-US" altLang="ja-JP" sz="2600" dirty="0" smtClean="0">
                <a:solidFill>
                  <a:srgbClr val="000000"/>
                </a:solidFill>
                <a:latin typeface="+mn-ea"/>
              </a:rPr>
              <a:t>-</a:t>
            </a:r>
            <a:r>
              <a:rPr lang="en-US" altLang="ja-JP" sz="2600" dirty="0" smtClean="0"/>
              <a:t>V</a:t>
            </a:r>
            <a:r>
              <a:rPr lang="en-US" altLang="ja-JP" sz="2600" baseline="-25000" dirty="0" smtClean="0"/>
              <a:t>A</a:t>
            </a:r>
            <a:r>
              <a:rPr lang="en-US" altLang="ja-JP" sz="2600" dirty="0" smtClean="0"/>
              <a:t>(S)</a:t>
            </a:r>
            <a:r>
              <a:rPr lang="ja-JP" altLang="en-US" sz="2600" dirty="0" smtClean="0"/>
              <a:t> </a:t>
            </a:r>
            <a:r>
              <a:rPr lang="en-US" altLang="ja-JP" sz="2600" dirty="0" smtClean="0">
                <a:solidFill>
                  <a:srgbClr val="000000"/>
                </a:solidFill>
                <a:latin typeface="+mn-ea"/>
              </a:rPr>
              <a:t>= (a</a:t>
            </a:r>
            <a:r>
              <a:rPr lang="en-US" altLang="ja-JP" sz="2600" baseline="-25000" dirty="0" smtClean="0">
                <a:solidFill>
                  <a:srgbClr val="000000"/>
                </a:solidFill>
                <a:latin typeface="+mn-ea"/>
              </a:rPr>
              <a:t>1</a:t>
            </a:r>
            <a:r>
              <a:rPr lang="en-US" altLang="ja-JP" sz="2600" dirty="0" smtClean="0">
                <a:solidFill>
                  <a:srgbClr val="000000"/>
                </a:solidFill>
                <a:latin typeface="+mn-ea"/>
              </a:rPr>
              <a:t>,a</a:t>
            </a:r>
            <a:r>
              <a:rPr lang="en-US" altLang="ja-JP" sz="2600" baseline="-25000" dirty="0" smtClean="0">
                <a:solidFill>
                  <a:srgbClr val="000000"/>
                </a:solidFill>
                <a:latin typeface="+mn-ea"/>
              </a:rPr>
              <a:t>2</a:t>
            </a:r>
            <a:r>
              <a:rPr lang="en-US" altLang="ja-JP" sz="2600" dirty="0" smtClean="0">
                <a:solidFill>
                  <a:srgbClr val="000000"/>
                </a:solidFill>
                <a:latin typeface="+mn-ea"/>
              </a:rPr>
              <a:t>,</a:t>
            </a:r>
            <a:r>
              <a:rPr lang="ja-JP" altLang="en-US" sz="2600" dirty="0" smtClean="0">
                <a:solidFill>
                  <a:srgbClr val="000000"/>
                </a:solidFill>
                <a:latin typeface="+mn-ea"/>
              </a:rPr>
              <a:t>・・・</a:t>
            </a:r>
            <a:r>
              <a:rPr lang="en-US" altLang="ja-JP" sz="2600" dirty="0" smtClean="0">
                <a:solidFill>
                  <a:srgbClr val="000000"/>
                </a:solidFill>
                <a:latin typeface="+mn-ea"/>
              </a:rPr>
              <a:t>,a</a:t>
            </a:r>
            <a:r>
              <a:rPr lang="en-US" altLang="ja-JP" sz="2600" baseline="-25000" dirty="0" smtClean="0">
                <a:solidFill>
                  <a:srgbClr val="000000"/>
                </a:solidFill>
                <a:latin typeface="+mn-ea"/>
              </a:rPr>
              <a:t>n</a:t>
            </a:r>
            <a:r>
              <a:rPr lang="en-US" altLang="ja-JP" sz="2600" dirty="0" smtClean="0">
                <a:solidFill>
                  <a:srgbClr val="000000"/>
                </a:solidFill>
                <a:latin typeface="+mn-ea"/>
              </a:rPr>
              <a:t>) </a:t>
            </a:r>
            <a:r>
              <a:rPr lang="ja-JP" altLang="en-US" sz="2600" dirty="0" smtClean="0">
                <a:solidFill>
                  <a:srgbClr val="000000"/>
                </a:solidFill>
                <a:latin typeface="+mn-ea"/>
              </a:rPr>
              <a:t>とおく。</a:t>
            </a:r>
            <a:endParaRPr lang="en-US" altLang="ja-JP" sz="2600" dirty="0" smtClean="0">
              <a:solidFill>
                <a:srgbClr val="000000"/>
              </a:solidFill>
              <a:latin typeface="+mn-ea"/>
            </a:endParaRPr>
          </a:p>
          <a:p>
            <a:r>
              <a:rPr lang="en-US" altLang="ja-JP" sz="2600" dirty="0" smtClean="0"/>
              <a:t>F</a:t>
            </a:r>
            <a:r>
              <a:rPr lang="en-US" altLang="ja-JP" sz="2600" baseline="-25000" dirty="0" smtClean="0"/>
              <a:t>A</a:t>
            </a:r>
            <a:r>
              <a:rPr lang="en-US" altLang="ja-JP" sz="2600" dirty="0" smtClean="0"/>
              <a:t> (V</a:t>
            </a:r>
            <a:r>
              <a:rPr lang="en-US" altLang="ja-JP" sz="2600" baseline="-25000" dirty="0" smtClean="0"/>
              <a:t>A</a:t>
            </a:r>
            <a:r>
              <a:rPr lang="en-US" altLang="ja-JP" sz="2600" dirty="0" smtClean="0"/>
              <a:t>(S)</a:t>
            </a:r>
            <a:r>
              <a:rPr lang="en-US" altLang="ja-JP" sz="2600" dirty="0" smtClean="0">
                <a:solidFill>
                  <a:srgbClr val="000000"/>
                </a:solidFill>
                <a:latin typeface="+mn-ea"/>
              </a:rPr>
              <a:t>,</a:t>
            </a:r>
            <a:r>
              <a:rPr lang="en-US" altLang="ja-JP" sz="2600" dirty="0" smtClean="0"/>
              <a:t>V</a:t>
            </a:r>
            <a:r>
              <a:rPr lang="en-US" altLang="ja-JP" sz="2600" baseline="-25000" dirty="0" smtClean="0"/>
              <a:t>A</a:t>
            </a:r>
            <a:r>
              <a:rPr lang="en-US" altLang="ja-JP" sz="2600" dirty="0" smtClean="0"/>
              <a:t>(R)) = </a:t>
            </a:r>
            <a:r>
              <a:rPr lang="ja-JP" altLang="en-US" sz="2600" dirty="0" smtClean="0"/>
              <a:t>∑</a:t>
            </a:r>
            <a:r>
              <a:rPr lang="en-US" altLang="ja-JP" sz="2600" dirty="0" err="1" smtClean="0"/>
              <a:t>a</a:t>
            </a:r>
            <a:r>
              <a:rPr lang="en-US" altLang="ja-JP" sz="2600" baseline="-25000" dirty="0" err="1" smtClean="0"/>
              <a:t>i</a:t>
            </a:r>
            <a:r>
              <a:rPr lang="en-US" altLang="ja-JP" sz="2600" dirty="0" smtClean="0"/>
              <a:t> (</a:t>
            </a:r>
            <a:r>
              <a:rPr lang="en-US" altLang="ja-JP" sz="2600" dirty="0" err="1" smtClean="0"/>
              <a:t>i</a:t>
            </a:r>
            <a:r>
              <a:rPr lang="en-US" altLang="ja-JP" sz="2600" dirty="0" smtClean="0"/>
              <a:t>=1…n)</a:t>
            </a:r>
          </a:p>
          <a:p>
            <a:endParaRPr kumimoji="1" lang="en-US" altLang="ja-JP" sz="2600" dirty="0" smtClean="0"/>
          </a:p>
          <a:p>
            <a:r>
              <a:rPr lang="en-US" altLang="ja-JP" sz="2600" dirty="0" smtClean="0"/>
              <a:t>V</a:t>
            </a:r>
            <a:r>
              <a:rPr lang="en-US" altLang="ja-JP" sz="2600" baseline="-25000" dirty="0" smtClean="0"/>
              <a:t>B</a:t>
            </a:r>
            <a:r>
              <a:rPr lang="en-US" altLang="ja-JP" sz="2600" dirty="0" smtClean="0"/>
              <a:t>(S)</a:t>
            </a:r>
            <a:r>
              <a:rPr lang="en-US" altLang="ja-JP" sz="2600" dirty="0" smtClean="0">
                <a:solidFill>
                  <a:srgbClr val="000000"/>
                </a:solidFill>
                <a:latin typeface="+mn-ea"/>
              </a:rPr>
              <a:t>-</a:t>
            </a:r>
            <a:r>
              <a:rPr lang="en-US" altLang="ja-JP" sz="2600" dirty="0" smtClean="0"/>
              <a:t>V</a:t>
            </a:r>
            <a:r>
              <a:rPr lang="en-US" altLang="ja-JP" sz="2600" baseline="-25000" dirty="0" smtClean="0"/>
              <a:t>B</a:t>
            </a:r>
            <a:r>
              <a:rPr lang="en-US" altLang="ja-JP" sz="2600" dirty="0" smtClean="0"/>
              <a:t>(R)</a:t>
            </a:r>
            <a:r>
              <a:rPr lang="ja-JP" altLang="en-US" sz="2600" dirty="0" smtClean="0"/>
              <a:t> </a:t>
            </a:r>
            <a:r>
              <a:rPr lang="en-US" altLang="ja-JP" sz="2600" dirty="0" smtClean="0">
                <a:solidFill>
                  <a:srgbClr val="000000"/>
                </a:solidFill>
                <a:latin typeface="+mn-ea"/>
              </a:rPr>
              <a:t>= (b</a:t>
            </a:r>
            <a:r>
              <a:rPr lang="en-US" altLang="ja-JP" sz="2600" baseline="-25000" dirty="0" smtClean="0">
                <a:solidFill>
                  <a:srgbClr val="000000"/>
                </a:solidFill>
                <a:latin typeface="+mn-ea"/>
              </a:rPr>
              <a:t>1</a:t>
            </a:r>
            <a:r>
              <a:rPr lang="en-US" altLang="ja-JP" sz="2600" dirty="0" smtClean="0">
                <a:solidFill>
                  <a:srgbClr val="000000"/>
                </a:solidFill>
                <a:latin typeface="+mn-ea"/>
              </a:rPr>
              <a:t>,b</a:t>
            </a:r>
            <a:r>
              <a:rPr lang="en-US" altLang="ja-JP" sz="2600" baseline="-25000" dirty="0" smtClean="0">
                <a:solidFill>
                  <a:srgbClr val="000000"/>
                </a:solidFill>
                <a:latin typeface="+mn-ea"/>
              </a:rPr>
              <a:t>2</a:t>
            </a:r>
            <a:r>
              <a:rPr lang="en-US" altLang="ja-JP" sz="2600" dirty="0" smtClean="0">
                <a:solidFill>
                  <a:srgbClr val="000000"/>
                </a:solidFill>
                <a:latin typeface="+mn-ea"/>
              </a:rPr>
              <a:t>,</a:t>
            </a:r>
            <a:r>
              <a:rPr lang="ja-JP" altLang="en-US" sz="2600" dirty="0" smtClean="0">
                <a:solidFill>
                  <a:srgbClr val="000000"/>
                </a:solidFill>
                <a:latin typeface="+mn-ea"/>
              </a:rPr>
              <a:t>・・・</a:t>
            </a:r>
            <a:r>
              <a:rPr lang="en-US" altLang="ja-JP" sz="2600" dirty="0" smtClean="0">
                <a:solidFill>
                  <a:srgbClr val="000000"/>
                </a:solidFill>
                <a:latin typeface="+mn-ea"/>
              </a:rPr>
              <a:t>,</a:t>
            </a:r>
            <a:r>
              <a:rPr lang="en-US" altLang="ja-JP" sz="2600" dirty="0" err="1" smtClean="0">
                <a:solidFill>
                  <a:srgbClr val="000000"/>
                </a:solidFill>
                <a:latin typeface="+mn-ea"/>
              </a:rPr>
              <a:t>b</a:t>
            </a:r>
            <a:r>
              <a:rPr lang="en-US" altLang="ja-JP" sz="2600" baseline="-25000" dirty="0" err="1" smtClean="0">
                <a:solidFill>
                  <a:srgbClr val="000000"/>
                </a:solidFill>
                <a:latin typeface="+mn-ea"/>
              </a:rPr>
              <a:t>n</a:t>
            </a:r>
            <a:r>
              <a:rPr lang="en-US" altLang="ja-JP" sz="2600" dirty="0" smtClean="0">
                <a:solidFill>
                  <a:srgbClr val="000000"/>
                </a:solidFill>
                <a:latin typeface="+mn-ea"/>
              </a:rPr>
              <a:t>) </a:t>
            </a:r>
            <a:r>
              <a:rPr lang="ja-JP" altLang="en-US" sz="2600" dirty="0" smtClean="0">
                <a:solidFill>
                  <a:srgbClr val="000000"/>
                </a:solidFill>
                <a:latin typeface="+mn-ea"/>
              </a:rPr>
              <a:t>とおく。</a:t>
            </a:r>
            <a:endParaRPr lang="en-US" altLang="ja-JP" sz="2600" dirty="0" smtClean="0">
              <a:solidFill>
                <a:srgbClr val="000000"/>
              </a:solidFill>
              <a:latin typeface="+mn-ea"/>
            </a:endParaRPr>
          </a:p>
          <a:p>
            <a:r>
              <a:rPr lang="en-US" altLang="ja-JP" sz="2600" dirty="0" smtClean="0"/>
              <a:t>F</a:t>
            </a:r>
            <a:r>
              <a:rPr lang="en-US" altLang="ja-JP" sz="2600" baseline="-25000" dirty="0" smtClean="0"/>
              <a:t>B</a:t>
            </a:r>
            <a:r>
              <a:rPr lang="en-US" altLang="ja-JP" sz="2600" dirty="0" smtClean="0"/>
              <a:t> (V</a:t>
            </a:r>
            <a:r>
              <a:rPr lang="en-US" altLang="ja-JP" sz="2600" baseline="-25000" dirty="0" smtClean="0"/>
              <a:t>B</a:t>
            </a:r>
            <a:r>
              <a:rPr lang="en-US" altLang="ja-JP" sz="2600" dirty="0" smtClean="0"/>
              <a:t>(S)</a:t>
            </a:r>
            <a:r>
              <a:rPr lang="en-US" altLang="ja-JP" sz="2600" dirty="0" smtClean="0">
                <a:solidFill>
                  <a:srgbClr val="000000"/>
                </a:solidFill>
                <a:latin typeface="+mn-ea"/>
              </a:rPr>
              <a:t>,</a:t>
            </a:r>
            <a:r>
              <a:rPr lang="en-US" altLang="ja-JP" sz="2600" dirty="0" smtClean="0"/>
              <a:t>V</a:t>
            </a:r>
            <a:r>
              <a:rPr lang="en-US" altLang="ja-JP" sz="2600" baseline="-25000" dirty="0" smtClean="0"/>
              <a:t>B</a:t>
            </a:r>
            <a:r>
              <a:rPr lang="en-US" altLang="ja-JP" sz="2600" dirty="0" smtClean="0"/>
              <a:t>(R)) = </a:t>
            </a:r>
            <a:r>
              <a:rPr lang="ja-JP" altLang="en-US" sz="2600" dirty="0" smtClean="0"/>
              <a:t>∑</a:t>
            </a:r>
            <a:r>
              <a:rPr lang="en-US" altLang="ja-JP" sz="2600" dirty="0" smtClean="0"/>
              <a:t>b</a:t>
            </a:r>
            <a:r>
              <a:rPr lang="en-US" altLang="ja-JP" sz="2600" baseline="-25000" dirty="0" smtClean="0"/>
              <a:t>i</a:t>
            </a:r>
            <a:r>
              <a:rPr lang="en-US" altLang="ja-JP" sz="2600" dirty="0" smtClean="0"/>
              <a:t> (</a:t>
            </a:r>
            <a:r>
              <a:rPr lang="en-US" altLang="ja-JP" sz="2600" dirty="0" err="1" smtClean="0"/>
              <a:t>i</a:t>
            </a:r>
            <a:r>
              <a:rPr lang="en-US" altLang="ja-JP" sz="2600" dirty="0" smtClean="0"/>
              <a:t>=1…n)</a:t>
            </a:r>
          </a:p>
          <a:p>
            <a:endParaRPr kumimoji="1" lang="en-US" altLang="ja-JP" dirty="0" smtClean="0"/>
          </a:p>
        </p:txBody>
      </p:sp>
      <p:pic>
        <p:nvPicPr>
          <p:cNvPr id="6" name="Picture 2"/>
          <p:cNvPicPr>
            <a:picLocks noChangeAspect="1" noChangeArrowheads="1"/>
          </p:cNvPicPr>
          <p:nvPr/>
        </p:nvPicPr>
        <p:blipFill>
          <a:blip r:embed="rId2" cstate="print"/>
          <a:srcRect/>
          <a:stretch>
            <a:fillRect/>
          </a:stretch>
        </p:blipFill>
        <p:spPr bwMode="auto">
          <a:xfrm>
            <a:off x="1907704" y="4005064"/>
            <a:ext cx="4680520" cy="137050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sz="quarter" idx="1"/>
          </p:nvPr>
        </p:nvSpPr>
        <p:spPr>
          <a:xfrm>
            <a:off x="457200" y="332656"/>
            <a:ext cx="8229600" cy="5793507"/>
          </a:xfrm>
        </p:spPr>
        <p:txBody>
          <a:bodyPr>
            <a:normAutofit/>
          </a:bodyPr>
          <a:lstStyle/>
          <a:p>
            <a:pPr>
              <a:buNone/>
            </a:pPr>
            <a:r>
              <a:rPr kumimoji="1" lang="ja-JP" altLang="en-US" sz="2600" dirty="0" smtClean="0"/>
              <a:t>ここで価値になりうる物の一例として、次のものがある。</a:t>
            </a:r>
            <a:endParaRPr kumimoji="1" lang="en-US" altLang="ja-JP" sz="2600" dirty="0" smtClean="0"/>
          </a:p>
          <a:p>
            <a:endParaRPr lang="en-US" altLang="ja-JP" sz="2600" dirty="0" smtClean="0"/>
          </a:p>
          <a:p>
            <a:r>
              <a:rPr kumimoji="1" lang="ja-JP" altLang="en-US" sz="2600" dirty="0" smtClean="0"/>
              <a:t>正のパラメータ</a:t>
            </a:r>
            <a:endParaRPr kumimoji="1" lang="en-US" altLang="ja-JP" sz="2600" dirty="0" smtClean="0"/>
          </a:p>
          <a:p>
            <a:pPr>
              <a:buNone/>
            </a:pPr>
            <a:r>
              <a:rPr lang="ja-JP" altLang="en-US" sz="2600" dirty="0" smtClean="0"/>
              <a:t>倫理、道徳、良心、風紀、規律、誠心、思いやり、</a:t>
            </a:r>
          </a:p>
          <a:p>
            <a:pPr>
              <a:buNone/>
            </a:pPr>
            <a:r>
              <a:rPr lang="ja-JP" altLang="en-US" sz="2600" dirty="0" smtClean="0"/>
              <a:t>達成感、優越感、満足感、快感、誇り、</a:t>
            </a:r>
          </a:p>
          <a:p>
            <a:pPr>
              <a:buNone/>
            </a:pPr>
            <a:r>
              <a:rPr lang="ja-JP" altLang="en-US" sz="2600" dirty="0" smtClean="0"/>
              <a:t>名誉、自尊心、自惚れ、敬意、尊敬、感心、見栄、</a:t>
            </a:r>
          </a:p>
          <a:p>
            <a:endParaRPr kumimoji="1" lang="en-US" altLang="ja-JP" sz="2600" dirty="0" smtClean="0"/>
          </a:p>
          <a:p>
            <a:r>
              <a:rPr lang="ja-JP" altLang="en-US" sz="2600" dirty="0" smtClean="0"/>
              <a:t>負のパラメータ</a:t>
            </a:r>
            <a:endParaRPr lang="en-US" altLang="ja-JP" sz="2600" dirty="0" smtClean="0"/>
          </a:p>
          <a:p>
            <a:pPr>
              <a:buNone/>
            </a:pPr>
            <a:r>
              <a:rPr lang="ja-JP" altLang="en-US" sz="2600" dirty="0" smtClean="0"/>
              <a:t>疲労感、脱力感、無気力、怠惰、</a:t>
            </a:r>
          </a:p>
          <a:p>
            <a:pPr>
              <a:buNone/>
            </a:pPr>
            <a:r>
              <a:rPr lang="ja-JP" altLang="en-US" sz="2600" dirty="0" smtClean="0"/>
              <a:t>憤怒、鬱憤、ストレス、劣等感、</a:t>
            </a:r>
          </a:p>
          <a:p>
            <a:pPr>
              <a:buNone/>
            </a:pPr>
            <a:r>
              <a:rPr lang="ja-JP" altLang="en-US" sz="2600" dirty="0" smtClean="0"/>
              <a:t>傲慢、威圧感、横柄、侮辱</a:t>
            </a:r>
            <a:endParaRPr kumimoji="1" lang="ja-JP" altLang="en-US" sz="2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467544" y="260648"/>
            <a:ext cx="4032448" cy="6264696"/>
          </a:xfrm>
          <a:prstGeom prst="rect">
            <a:avLst/>
          </a:prstGeom>
          <a:noFill/>
          <a:ln w="9525">
            <a:noFill/>
            <a:miter lim="800000"/>
            <a:headEnd/>
            <a:tailEnd/>
          </a:ln>
        </p:spPr>
      </p:pic>
      <p:pic>
        <p:nvPicPr>
          <p:cNvPr id="4" name="Picture 2"/>
          <p:cNvPicPr>
            <a:picLocks noGrp="1" noChangeAspect="1" noChangeArrowheads="1"/>
          </p:cNvPicPr>
          <p:nvPr>
            <p:ph sz="quarter" idx="1"/>
          </p:nvPr>
        </p:nvPicPr>
        <p:blipFill>
          <a:blip r:embed="rId3" cstate="print"/>
          <a:srcRect/>
          <a:stretch>
            <a:fillRect/>
          </a:stretch>
        </p:blipFill>
        <p:spPr bwMode="auto">
          <a:xfrm>
            <a:off x="4355976" y="476672"/>
            <a:ext cx="4398541" cy="59766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sz="quarter" idx="1"/>
          </p:nvPr>
        </p:nvSpPr>
        <p:spPr>
          <a:xfrm>
            <a:off x="457200" y="404664"/>
            <a:ext cx="8229600" cy="5721499"/>
          </a:xfrm>
        </p:spPr>
        <p:txBody>
          <a:bodyPr>
            <a:normAutofit fontScale="92500"/>
          </a:bodyPr>
          <a:lstStyle/>
          <a:p>
            <a:r>
              <a:rPr lang="ja-JP" altLang="en-US" sz="2600" dirty="0" smtClean="0"/>
              <a:t>取り引き</a:t>
            </a:r>
            <a:r>
              <a:rPr kumimoji="1" lang="ja-JP" altLang="en-US" sz="2600" dirty="0" smtClean="0"/>
              <a:t>の例</a:t>
            </a:r>
            <a:endParaRPr lang="en-US" altLang="ja-JP" sz="2600" dirty="0" smtClean="0"/>
          </a:p>
          <a:p>
            <a:pPr>
              <a:buNone/>
            </a:pPr>
            <a:endParaRPr lang="ja-JP" altLang="en-US" sz="2600" dirty="0" smtClean="0"/>
          </a:p>
          <a:p>
            <a:pPr>
              <a:buNone/>
            </a:pPr>
            <a:r>
              <a:rPr lang="en-US" altLang="ja-JP" sz="2600" dirty="0" smtClean="0"/>
              <a:t>n=5</a:t>
            </a:r>
            <a:r>
              <a:rPr lang="ja-JP" altLang="en-US" sz="2600" dirty="0" smtClean="0"/>
              <a:t>とした時</a:t>
            </a:r>
            <a:endParaRPr lang="en-US" altLang="ja-JP" sz="2600" dirty="0" smtClean="0"/>
          </a:p>
          <a:p>
            <a:pPr>
              <a:buNone/>
            </a:pPr>
            <a:r>
              <a:rPr lang="ja-JP" altLang="en-US" sz="2600" dirty="0" smtClean="0"/>
              <a:t>価値ベクトルの</a:t>
            </a:r>
            <a:r>
              <a:rPr lang="en-US" altLang="ja-JP" sz="2600" dirty="0" smtClean="0"/>
              <a:t>5</a:t>
            </a:r>
            <a:r>
              <a:rPr lang="ja-JP" altLang="en-US" sz="2600" dirty="0" err="1" smtClean="0"/>
              <a:t>つの</a:t>
            </a:r>
            <a:r>
              <a:rPr lang="ja-JP" altLang="en-US" sz="2600" dirty="0" smtClean="0"/>
              <a:t>価値変数が思いやり、良心、感心、ストレス、横柄に対する価値を表しているとする。</a:t>
            </a:r>
            <a:endParaRPr lang="en-US" altLang="ja-JP" sz="2600" dirty="0" smtClean="0"/>
          </a:p>
          <a:p>
            <a:pPr>
              <a:buNone/>
            </a:pPr>
            <a:endParaRPr lang="en-US" altLang="ja-JP" sz="2600" dirty="0" smtClean="0"/>
          </a:p>
          <a:p>
            <a:pPr>
              <a:buNone/>
            </a:pPr>
            <a:r>
              <a:rPr lang="en-US" altLang="ja-JP" sz="2800" dirty="0" smtClean="0"/>
              <a:t>A</a:t>
            </a:r>
            <a:r>
              <a:rPr lang="ja-JP" altLang="en-US" sz="2800" dirty="0" smtClean="0"/>
              <a:t>はサービス</a:t>
            </a:r>
            <a:r>
              <a:rPr lang="en-US" altLang="ja-JP" sz="2800" dirty="0" smtClean="0"/>
              <a:t>S</a:t>
            </a:r>
            <a:r>
              <a:rPr lang="ja-JP" altLang="en-US" sz="2800" dirty="0" smtClean="0"/>
              <a:t>に思いやり、良心、ストレスの</a:t>
            </a:r>
            <a:r>
              <a:rPr lang="en-US" altLang="ja-JP" sz="2800" dirty="0" smtClean="0"/>
              <a:t>3</a:t>
            </a:r>
            <a:r>
              <a:rPr lang="ja-JP" altLang="en-US" sz="2800" dirty="0" smtClean="0"/>
              <a:t>種の価値があり、</a:t>
            </a:r>
            <a:r>
              <a:rPr lang="en-US" altLang="ja-JP" sz="2800" dirty="0" smtClean="0"/>
              <a:t>B</a:t>
            </a:r>
            <a:r>
              <a:rPr lang="ja-JP" altLang="en-US" sz="2800" dirty="0" smtClean="0"/>
              <a:t>からの御礼</a:t>
            </a:r>
            <a:r>
              <a:rPr lang="en-US" altLang="ja-JP" sz="2800" dirty="0" smtClean="0"/>
              <a:t>R</a:t>
            </a:r>
            <a:r>
              <a:rPr lang="ja-JP" altLang="en-US" sz="2800" dirty="0" smtClean="0"/>
              <a:t>に良心と感心があると考えている。</a:t>
            </a:r>
            <a:endParaRPr lang="en-US" altLang="ja-JP" sz="2800" dirty="0" smtClean="0"/>
          </a:p>
          <a:p>
            <a:pPr>
              <a:buNone/>
            </a:pPr>
            <a:r>
              <a:rPr lang="ja-JP" altLang="en-US" sz="2800" dirty="0" smtClean="0"/>
              <a:t>そこで</a:t>
            </a:r>
            <a:r>
              <a:rPr lang="en-US" altLang="ja-JP" sz="2800" dirty="0" smtClean="0"/>
              <a:t>A</a:t>
            </a:r>
            <a:r>
              <a:rPr lang="ja-JP" altLang="en-US" sz="2800" dirty="0" smtClean="0"/>
              <a:t>はサービス</a:t>
            </a:r>
            <a:r>
              <a:rPr lang="en-US" altLang="ja-JP" sz="2800" dirty="0" smtClean="0"/>
              <a:t>S</a:t>
            </a:r>
            <a:r>
              <a:rPr lang="ja-JP" altLang="en-US" sz="2800" dirty="0" smtClean="0"/>
              <a:t>の価値ベクトル</a:t>
            </a:r>
            <a:r>
              <a:rPr lang="en-US" altLang="ja-JP" sz="2800" dirty="0" smtClean="0"/>
              <a:t>V</a:t>
            </a:r>
            <a:r>
              <a:rPr lang="en-US" altLang="ja-JP" sz="2800" baseline="-25000" dirty="0" smtClean="0"/>
              <a:t>A</a:t>
            </a:r>
            <a:r>
              <a:rPr lang="ja-JP" altLang="en-US" sz="2800" dirty="0" smtClean="0"/>
              <a:t> </a:t>
            </a:r>
            <a:r>
              <a:rPr lang="en-US" altLang="ja-JP" sz="2800" dirty="0" smtClean="0"/>
              <a:t>(S)</a:t>
            </a:r>
            <a:r>
              <a:rPr lang="ja-JP" altLang="en-US" sz="2800" dirty="0" smtClean="0"/>
              <a:t>を以下のように定める。</a:t>
            </a:r>
            <a:endParaRPr lang="en-US" altLang="ja-JP" sz="2800" dirty="0" smtClean="0"/>
          </a:p>
          <a:p>
            <a:pPr>
              <a:buNone/>
            </a:pPr>
            <a:r>
              <a:rPr lang="en-US" altLang="ja-JP" sz="2600" dirty="0" smtClean="0"/>
              <a:t>V</a:t>
            </a:r>
            <a:r>
              <a:rPr lang="en-US" altLang="ja-JP" sz="2600" baseline="-25000" dirty="0" smtClean="0"/>
              <a:t>A</a:t>
            </a:r>
            <a:r>
              <a:rPr lang="en-US" altLang="ja-JP" sz="2600" dirty="0" smtClean="0"/>
              <a:t>(S)=(2,2,0,-3,0)</a:t>
            </a:r>
          </a:p>
          <a:p>
            <a:pPr>
              <a:buNone/>
            </a:pPr>
            <a:r>
              <a:rPr lang="ja-JP" altLang="en-US" sz="2600" dirty="0" smtClean="0"/>
              <a:t>同様に</a:t>
            </a:r>
            <a:r>
              <a:rPr lang="en-US" altLang="ja-JP" sz="2600" dirty="0" smtClean="0"/>
              <a:t>V</a:t>
            </a:r>
            <a:r>
              <a:rPr lang="en-US" altLang="ja-JP" sz="2600" baseline="-25000" dirty="0" smtClean="0"/>
              <a:t>A</a:t>
            </a:r>
            <a:r>
              <a:rPr lang="en-US" altLang="ja-JP" sz="2600" dirty="0" smtClean="0"/>
              <a:t>(R)</a:t>
            </a:r>
            <a:r>
              <a:rPr lang="ja-JP" altLang="en-US" sz="2600" dirty="0" smtClean="0">
                <a:solidFill>
                  <a:srgbClr val="000000"/>
                </a:solidFill>
                <a:latin typeface="+mn-ea"/>
              </a:rPr>
              <a:t>を以下のように定める</a:t>
            </a:r>
            <a:endParaRPr lang="en-US" altLang="ja-JP" sz="2600" dirty="0" smtClean="0"/>
          </a:p>
          <a:p>
            <a:pPr>
              <a:buNone/>
            </a:pPr>
            <a:r>
              <a:rPr lang="en-US" altLang="ja-JP" sz="2600" dirty="0" smtClean="0"/>
              <a:t>V</a:t>
            </a:r>
            <a:r>
              <a:rPr lang="en-US" altLang="ja-JP" sz="2600" baseline="-25000" dirty="0" smtClean="0"/>
              <a:t>A</a:t>
            </a:r>
            <a:r>
              <a:rPr lang="en-US" altLang="ja-JP" sz="2600" dirty="0" smtClean="0"/>
              <a:t>(R)=(0,2,1,0,0)</a:t>
            </a:r>
          </a:p>
          <a:p>
            <a:pPr>
              <a:buNone/>
            </a:pPr>
            <a:endParaRPr lang="en-US" altLang="ja-JP" sz="2600" dirty="0" smtClean="0"/>
          </a:p>
          <a:p>
            <a:pPr>
              <a:buNone/>
            </a:pPr>
            <a:endParaRPr kumimoji="1" lang="ja-JP" altLang="en-US" sz="2600" dirty="0"/>
          </a:p>
        </p:txBody>
      </p:sp>
      <p:pic>
        <p:nvPicPr>
          <p:cNvPr id="6" name="Picture 2"/>
          <p:cNvPicPr>
            <a:picLocks noChangeAspect="1" noChangeArrowheads="1"/>
          </p:cNvPicPr>
          <p:nvPr/>
        </p:nvPicPr>
        <p:blipFill>
          <a:blip r:embed="rId2" cstate="print"/>
          <a:srcRect/>
          <a:stretch>
            <a:fillRect/>
          </a:stretch>
        </p:blipFill>
        <p:spPr bwMode="auto">
          <a:xfrm>
            <a:off x="3851920" y="188640"/>
            <a:ext cx="4680520" cy="137050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sz="quarter" idx="1"/>
          </p:nvPr>
        </p:nvSpPr>
        <p:spPr>
          <a:xfrm>
            <a:off x="539552" y="260648"/>
            <a:ext cx="8208912" cy="6141296"/>
          </a:xfrm>
        </p:spPr>
        <p:txBody>
          <a:bodyPr>
            <a:normAutofit/>
          </a:bodyPr>
          <a:lstStyle/>
          <a:p>
            <a:pPr>
              <a:buNone/>
            </a:pPr>
            <a:r>
              <a:rPr lang="ja-JP" altLang="en-US" dirty="0" smtClean="0"/>
              <a:t>取り引き前に利益評価を行う</a:t>
            </a:r>
            <a:endParaRPr lang="en-US" altLang="ja-JP" dirty="0" smtClean="0"/>
          </a:p>
          <a:p>
            <a:pPr>
              <a:buNone/>
            </a:pPr>
            <a:r>
              <a:rPr lang="en-US" altLang="ja-JP" dirty="0" smtClean="0"/>
              <a:t>V</a:t>
            </a:r>
            <a:r>
              <a:rPr lang="en-US" altLang="ja-JP" baseline="-25000" dirty="0" smtClean="0"/>
              <a:t>A</a:t>
            </a:r>
            <a:r>
              <a:rPr lang="en-US" altLang="ja-JP" dirty="0" smtClean="0"/>
              <a:t>(R)</a:t>
            </a:r>
            <a:r>
              <a:rPr lang="en-US" altLang="ja-JP" dirty="0" smtClean="0">
                <a:solidFill>
                  <a:srgbClr val="000000"/>
                </a:solidFill>
                <a:latin typeface="+mn-ea"/>
              </a:rPr>
              <a:t>-</a:t>
            </a:r>
            <a:r>
              <a:rPr lang="en-US" altLang="ja-JP" dirty="0" smtClean="0"/>
              <a:t>V</a:t>
            </a:r>
            <a:r>
              <a:rPr lang="en-US" altLang="ja-JP" baseline="-25000" dirty="0" smtClean="0"/>
              <a:t>A</a:t>
            </a:r>
            <a:r>
              <a:rPr lang="en-US" altLang="ja-JP" dirty="0" smtClean="0"/>
              <a:t>(S)= (0,2,1,0,0) - (2,2,0,-3,0)= (-2,0,1,3,0)</a:t>
            </a:r>
          </a:p>
          <a:p>
            <a:pPr>
              <a:buNone/>
            </a:pPr>
            <a:r>
              <a:rPr lang="en-US" altLang="ja-JP" dirty="0" smtClean="0"/>
              <a:t>(a</a:t>
            </a:r>
            <a:r>
              <a:rPr lang="en-US" altLang="ja-JP" baseline="-25000" dirty="0" smtClean="0"/>
              <a:t>1</a:t>
            </a:r>
            <a:r>
              <a:rPr lang="en-US" altLang="ja-JP" dirty="0" smtClean="0"/>
              <a:t>,a</a:t>
            </a:r>
            <a:r>
              <a:rPr lang="en-US" altLang="ja-JP" baseline="-25000" dirty="0" smtClean="0"/>
              <a:t>2</a:t>
            </a:r>
            <a:r>
              <a:rPr lang="en-US" altLang="ja-JP" dirty="0" smtClean="0"/>
              <a:t>,a</a:t>
            </a:r>
            <a:r>
              <a:rPr lang="en-US" altLang="ja-JP" baseline="-25000" dirty="0" smtClean="0"/>
              <a:t>3</a:t>
            </a:r>
            <a:r>
              <a:rPr lang="en-US" altLang="ja-JP" dirty="0" smtClean="0"/>
              <a:t>,a</a:t>
            </a:r>
            <a:r>
              <a:rPr lang="en-US" altLang="ja-JP" baseline="-25000" dirty="0" smtClean="0"/>
              <a:t>4</a:t>
            </a:r>
            <a:r>
              <a:rPr lang="en-US" altLang="ja-JP" dirty="0" smtClean="0"/>
              <a:t>,a</a:t>
            </a:r>
            <a:r>
              <a:rPr lang="en-US" altLang="ja-JP" baseline="-25000" dirty="0" smtClean="0"/>
              <a:t>5</a:t>
            </a:r>
            <a:r>
              <a:rPr lang="en-US" altLang="ja-JP" dirty="0" smtClean="0"/>
              <a:t>)=(-2,0,1,3,0)</a:t>
            </a:r>
            <a:r>
              <a:rPr lang="ja-JP" altLang="en-US" dirty="0" smtClean="0"/>
              <a:t>とおく。</a:t>
            </a:r>
            <a:endParaRPr lang="en-US" altLang="ja-JP" dirty="0" smtClean="0"/>
          </a:p>
          <a:p>
            <a:pPr>
              <a:buNone/>
            </a:pPr>
            <a:endParaRPr lang="en-US" altLang="ja-JP" dirty="0" smtClean="0"/>
          </a:p>
          <a:p>
            <a:pPr>
              <a:buNone/>
            </a:pPr>
            <a:r>
              <a:rPr lang="en-US" altLang="ja-JP" dirty="0" smtClean="0"/>
              <a:t>F</a:t>
            </a:r>
            <a:r>
              <a:rPr lang="en-US" altLang="ja-JP" baseline="-25000" dirty="0" smtClean="0"/>
              <a:t>A</a:t>
            </a:r>
            <a:r>
              <a:rPr lang="en-US" altLang="ja-JP" dirty="0" smtClean="0"/>
              <a:t> (V</a:t>
            </a:r>
            <a:r>
              <a:rPr lang="en-US" altLang="ja-JP" baseline="-25000" dirty="0" smtClean="0"/>
              <a:t>A</a:t>
            </a:r>
            <a:r>
              <a:rPr lang="en-US" altLang="ja-JP" dirty="0" smtClean="0"/>
              <a:t>(S)</a:t>
            </a:r>
            <a:r>
              <a:rPr lang="en-US" altLang="ja-JP" dirty="0" smtClean="0">
                <a:solidFill>
                  <a:srgbClr val="000000"/>
                </a:solidFill>
                <a:latin typeface="+mn-ea"/>
              </a:rPr>
              <a:t>,</a:t>
            </a:r>
            <a:r>
              <a:rPr lang="en-US" altLang="ja-JP" dirty="0" smtClean="0"/>
              <a:t>V</a:t>
            </a:r>
            <a:r>
              <a:rPr lang="en-US" altLang="ja-JP" baseline="-25000" dirty="0" smtClean="0"/>
              <a:t>A</a:t>
            </a:r>
            <a:r>
              <a:rPr lang="en-US" altLang="ja-JP" dirty="0" smtClean="0"/>
              <a:t>(R)) = </a:t>
            </a:r>
            <a:r>
              <a:rPr lang="ja-JP" altLang="en-US" dirty="0" smtClean="0"/>
              <a:t>∑</a:t>
            </a:r>
            <a:r>
              <a:rPr lang="en-US" altLang="ja-JP" dirty="0" err="1" smtClean="0"/>
              <a:t>a</a:t>
            </a:r>
            <a:r>
              <a:rPr lang="en-US" altLang="ja-JP" baseline="-25000" dirty="0" err="1" smtClean="0"/>
              <a:t>i</a:t>
            </a:r>
            <a:r>
              <a:rPr lang="en-US" altLang="ja-JP" dirty="0" smtClean="0"/>
              <a:t> (</a:t>
            </a:r>
            <a:r>
              <a:rPr lang="en-US" altLang="ja-JP" dirty="0" err="1" smtClean="0"/>
              <a:t>i</a:t>
            </a:r>
            <a:r>
              <a:rPr lang="en-US" altLang="ja-JP" dirty="0" smtClean="0"/>
              <a:t>=1…n) = 2</a:t>
            </a:r>
            <a:r>
              <a:rPr lang="ja-JP" altLang="en-US" dirty="0" smtClean="0"/>
              <a:t> ＞ </a:t>
            </a:r>
            <a:r>
              <a:rPr lang="en-US" altLang="ja-JP" dirty="0" smtClean="0"/>
              <a:t>0</a:t>
            </a:r>
          </a:p>
          <a:p>
            <a:pPr>
              <a:buNone/>
            </a:pPr>
            <a:endParaRPr lang="ja-JP" altLang="en-US" dirty="0" smtClean="0"/>
          </a:p>
          <a:p>
            <a:pPr>
              <a:buNone/>
            </a:pPr>
            <a:r>
              <a:rPr lang="ja-JP" altLang="en-US" dirty="0" smtClean="0"/>
              <a:t>同様に</a:t>
            </a:r>
            <a:r>
              <a:rPr lang="en-US" altLang="ja-JP" dirty="0" smtClean="0"/>
              <a:t>B</a:t>
            </a:r>
            <a:r>
              <a:rPr lang="ja-JP" altLang="en-US" dirty="0" err="1" smtClean="0"/>
              <a:t>も利</a:t>
            </a:r>
            <a:r>
              <a:rPr lang="ja-JP" altLang="en-US" dirty="0" smtClean="0"/>
              <a:t>益評価を行い、</a:t>
            </a:r>
            <a:endParaRPr lang="en-US" altLang="ja-JP" dirty="0" smtClean="0"/>
          </a:p>
          <a:p>
            <a:pPr>
              <a:buNone/>
            </a:pPr>
            <a:r>
              <a:rPr lang="en-US" altLang="ja-JP" dirty="0" smtClean="0"/>
              <a:t>F</a:t>
            </a:r>
            <a:r>
              <a:rPr lang="en-US" altLang="ja-JP" baseline="-25000" dirty="0" smtClean="0"/>
              <a:t>B</a:t>
            </a:r>
            <a:r>
              <a:rPr lang="en-US" altLang="ja-JP" dirty="0" smtClean="0"/>
              <a:t> (V</a:t>
            </a:r>
            <a:r>
              <a:rPr lang="en-US" altLang="ja-JP" baseline="-25000" dirty="0" smtClean="0"/>
              <a:t>B</a:t>
            </a:r>
            <a:r>
              <a:rPr lang="en-US" altLang="ja-JP" dirty="0" smtClean="0"/>
              <a:t>(S)</a:t>
            </a:r>
            <a:r>
              <a:rPr lang="en-US" altLang="ja-JP" dirty="0" smtClean="0">
                <a:solidFill>
                  <a:srgbClr val="000000"/>
                </a:solidFill>
                <a:latin typeface="+mn-ea"/>
              </a:rPr>
              <a:t>,</a:t>
            </a:r>
            <a:r>
              <a:rPr lang="en-US" altLang="ja-JP" dirty="0" smtClean="0"/>
              <a:t>V</a:t>
            </a:r>
            <a:r>
              <a:rPr lang="en-US" altLang="ja-JP" baseline="-25000" dirty="0" smtClean="0"/>
              <a:t>B</a:t>
            </a:r>
            <a:r>
              <a:rPr lang="en-US" altLang="ja-JP" dirty="0" smtClean="0"/>
              <a:t>(R)) </a:t>
            </a:r>
            <a:r>
              <a:rPr lang="ja-JP" altLang="en-US" dirty="0" smtClean="0"/>
              <a:t>＞ </a:t>
            </a:r>
            <a:r>
              <a:rPr lang="en-US" altLang="ja-JP" dirty="0" smtClean="0"/>
              <a:t>0</a:t>
            </a:r>
            <a:r>
              <a:rPr lang="ja-JP" altLang="en-US" dirty="0" smtClean="0"/>
              <a:t>　ならば取り引きが成立する。</a:t>
            </a:r>
            <a:endParaRPr lang="en-US" altLang="ja-JP" dirty="0" smtClean="0"/>
          </a:p>
          <a:p>
            <a:pPr>
              <a:buNone/>
            </a:pPr>
            <a:r>
              <a:rPr lang="ja-JP" altLang="en-US" dirty="0" smtClean="0"/>
              <a:t>取り引き成立後の蓄積価値ベクトル</a:t>
            </a:r>
            <a:r>
              <a:rPr lang="en-US" altLang="ja-JP" dirty="0" smtClean="0"/>
              <a:t>V</a:t>
            </a:r>
            <a:r>
              <a:rPr lang="en-US" altLang="ja-JP" baseline="-25000" dirty="0" smtClean="0"/>
              <a:t>A</a:t>
            </a:r>
            <a:r>
              <a:rPr lang="en-US" altLang="ja-JP" sz="4000" baseline="-25000" dirty="0" smtClean="0"/>
              <a:t>(</a:t>
            </a:r>
            <a:r>
              <a:rPr lang="en-US" altLang="ja-JP" sz="3600" baseline="-25000" dirty="0" smtClean="0"/>
              <a:t>t+1)</a:t>
            </a:r>
            <a:r>
              <a:rPr lang="ja-JP" altLang="en-US" dirty="0" err="1" smtClean="0"/>
              <a:t>、</a:t>
            </a:r>
            <a:r>
              <a:rPr lang="en-US" altLang="ja-JP" dirty="0" smtClean="0"/>
              <a:t> V</a:t>
            </a:r>
            <a:r>
              <a:rPr lang="en-US" altLang="ja-JP" baseline="-25000" dirty="0" smtClean="0"/>
              <a:t>B(</a:t>
            </a:r>
            <a:r>
              <a:rPr lang="en-US" altLang="ja-JP" sz="3600" baseline="-25000" dirty="0" smtClean="0"/>
              <a:t>t+1)</a:t>
            </a:r>
            <a:r>
              <a:rPr lang="ja-JP" altLang="en-US" sz="3600" baseline="-25000" dirty="0" smtClean="0"/>
              <a:t>　</a:t>
            </a:r>
            <a:r>
              <a:rPr lang="ja-JP" altLang="en-US" dirty="0" smtClean="0"/>
              <a:t>は</a:t>
            </a:r>
            <a:endParaRPr lang="en-US" altLang="ja-JP" dirty="0" smtClean="0"/>
          </a:p>
          <a:p>
            <a:pPr>
              <a:buNone/>
            </a:pPr>
            <a:r>
              <a:rPr lang="en-US" altLang="ja-JP" dirty="0" smtClean="0"/>
              <a:t>V</a:t>
            </a:r>
            <a:r>
              <a:rPr lang="en-US" altLang="ja-JP" baseline="-25000" dirty="0" smtClean="0"/>
              <a:t>A(</a:t>
            </a:r>
            <a:r>
              <a:rPr lang="en-US" altLang="ja-JP" sz="3600" baseline="-25000" dirty="0" smtClean="0"/>
              <a:t>t+1) </a:t>
            </a:r>
            <a:r>
              <a:rPr lang="en-US" altLang="ja-JP" dirty="0" smtClean="0"/>
              <a:t>= </a:t>
            </a:r>
            <a:r>
              <a:rPr lang="en-US" altLang="ja-JP" dirty="0" err="1" smtClean="0"/>
              <a:t>V</a:t>
            </a:r>
            <a:r>
              <a:rPr lang="en-US" altLang="ja-JP" baseline="-25000" dirty="0" err="1" smtClean="0"/>
              <a:t>A</a:t>
            </a:r>
            <a:r>
              <a:rPr lang="en-US" altLang="ja-JP" sz="3600" baseline="-25000" dirty="0" err="1" smtClean="0"/>
              <a:t>t</a:t>
            </a:r>
            <a:r>
              <a:rPr lang="en-US" altLang="ja-JP" sz="3600" baseline="-25000" dirty="0" smtClean="0"/>
              <a:t> </a:t>
            </a:r>
            <a:r>
              <a:rPr lang="en-US" altLang="ja-JP" dirty="0" smtClean="0"/>
              <a:t>+ (-V</a:t>
            </a:r>
            <a:r>
              <a:rPr lang="en-US" altLang="ja-JP" baseline="-25000" dirty="0" smtClean="0"/>
              <a:t>A</a:t>
            </a:r>
            <a:r>
              <a:rPr lang="en-US" altLang="ja-JP" dirty="0" smtClean="0"/>
              <a:t>(S)</a:t>
            </a:r>
            <a:r>
              <a:rPr lang="en-US" altLang="ja-JP" dirty="0" smtClean="0">
                <a:solidFill>
                  <a:srgbClr val="000000"/>
                </a:solidFill>
                <a:latin typeface="+mn-ea"/>
              </a:rPr>
              <a:t>+</a:t>
            </a:r>
            <a:r>
              <a:rPr lang="en-US" altLang="ja-JP" dirty="0" smtClean="0"/>
              <a:t>V</a:t>
            </a:r>
            <a:r>
              <a:rPr lang="en-US" altLang="ja-JP" baseline="-25000" dirty="0" smtClean="0"/>
              <a:t>A</a:t>
            </a:r>
            <a:r>
              <a:rPr lang="en-US" altLang="ja-JP" dirty="0" smtClean="0"/>
              <a:t>(R)) </a:t>
            </a:r>
          </a:p>
          <a:p>
            <a:pPr>
              <a:buNone/>
            </a:pPr>
            <a:r>
              <a:rPr lang="en-US" altLang="ja-JP" dirty="0" smtClean="0"/>
              <a:t>V</a:t>
            </a:r>
            <a:r>
              <a:rPr lang="en-US" altLang="ja-JP" baseline="-25000" dirty="0" smtClean="0"/>
              <a:t>B(</a:t>
            </a:r>
            <a:r>
              <a:rPr lang="en-US" altLang="ja-JP" sz="3600" baseline="-25000" dirty="0" smtClean="0"/>
              <a:t>t+1) </a:t>
            </a:r>
            <a:r>
              <a:rPr lang="en-US" altLang="ja-JP" dirty="0" smtClean="0"/>
              <a:t>= </a:t>
            </a:r>
            <a:r>
              <a:rPr lang="en-US" altLang="ja-JP" dirty="0" err="1" smtClean="0"/>
              <a:t>V</a:t>
            </a:r>
            <a:r>
              <a:rPr lang="en-US" altLang="ja-JP" baseline="-25000" dirty="0" err="1" smtClean="0"/>
              <a:t>B</a:t>
            </a:r>
            <a:r>
              <a:rPr lang="en-US" altLang="ja-JP" sz="3600" baseline="-25000" dirty="0" err="1" smtClean="0"/>
              <a:t>t</a:t>
            </a:r>
            <a:r>
              <a:rPr lang="en-US" altLang="ja-JP" sz="3600" baseline="-25000" dirty="0" smtClean="0"/>
              <a:t> </a:t>
            </a:r>
            <a:r>
              <a:rPr lang="en-US" altLang="ja-JP" dirty="0" smtClean="0"/>
              <a:t>+ (+V</a:t>
            </a:r>
            <a:r>
              <a:rPr lang="en-US" altLang="ja-JP" baseline="-25000" dirty="0" smtClean="0"/>
              <a:t>B</a:t>
            </a:r>
            <a:r>
              <a:rPr lang="en-US" altLang="ja-JP" dirty="0" smtClean="0"/>
              <a:t>(S)</a:t>
            </a:r>
            <a:r>
              <a:rPr lang="en-US" altLang="ja-JP" dirty="0" smtClean="0">
                <a:solidFill>
                  <a:srgbClr val="000000"/>
                </a:solidFill>
                <a:latin typeface="+mn-ea"/>
              </a:rPr>
              <a:t>-</a:t>
            </a:r>
            <a:r>
              <a:rPr lang="en-US" altLang="ja-JP" dirty="0" smtClean="0"/>
              <a:t>V</a:t>
            </a:r>
            <a:r>
              <a:rPr lang="en-US" altLang="ja-JP" baseline="-25000" dirty="0" smtClean="0"/>
              <a:t>B</a:t>
            </a:r>
            <a:r>
              <a:rPr lang="en-US" altLang="ja-JP" dirty="0" smtClean="0"/>
              <a:t>(R)) </a:t>
            </a:r>
          </a:p>
          <a:p>
            <a:pPr>
              <a:buNone/>
            </a:pPr>
            <a:r>
              <a:rPr lang="ja-JP" altLang="en-US" dirty="0" smtClean="0"/>
              <a:t>によって更新される。</a:t>
            </a:r>
            <a:endParaRPr lang="en-US" altLang="ja-JP" dirty="0" smtClean="0"/>
          </a:p>
          <a:p>
            <a:pPr>
              <a:buNone/>
            </a:pPr>
            <a:endParaRPr lang="en-US" altLang="ja-JP" dirty="0" smtClean="0"/>
          </a:p>
          <a:p>
            <a:pPr>
              <a:buNone/>
            </a:pPr>
            <a:endParaRPr lang="en-US" altLang="ja-JP" dirty="0" smtClean="0"/>
          </a:p>
          <a:p>
            <a:pPr>
              <a:buNone/>
            </a:pPr>
            <a:endParaRPr lang="en-US" altLang="ja-JP" dirty="0" smtClean="0"/>
          </a:p>
          <a:p>
            <a:pPr>
              <a:buNone/>
            </a:pPr>
            <a:endParaRPr kumimoji="1" lang="ja-JP" altLang="en-US" dirty="0"/>
          </a:p>
        </p:txBody>
      </p:sp>
      <p:pic>
        <p:nvPicPr>
          <p:cNvPr id="7" name="Picture 2"/>
          <p:cNvPicPr>
            <a:picLocks noChangeAspect="1" noChangeArrowheads="1"/>
          </p:cNvPicPr>
          <p:nvPr/>
        </p:nvPicPr>
        <p:blipFill>
          <a:blip r:embed="rId2" cstate="print"/>
          <a:srcRect/>
          <a:stretch>
            <a:fillRect/>
          </a:stretch>
        </p:blipFill>
        <p:spPr bwMode="auto">
          <a:xfrm>
            <a:off x="3995936" y="5229200"/>
            <a:ext cx="4680520" cy="137050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結論</a:t>
            </a:r>
            <a:endParaRPr kumimoji="1" lang="ja-JP" altLang="en-US" dirty="0"/>
          </a:p>
        </p:txBody>
      </p:sp>
      <p:sp>
        <p:nvSpPr>
          <p:cNvPr id="3" name="コンテンツ プレースホルダ 2"/>
          <p:cNvSpPr>
            <a:spLocks noGrp="1"/>
          </p:cNvSpPr>
          <p:nvPr>
            <p:ph sz="quarter" idx="1"/>
          </p:nvPr>
        </p:nvSpPr>
        <p:spPr/>
        <p:txBody>
          <a:bodyPr/>
          <a:lstStyle/>
          <a:p>
            <a:r>
              <a:rPr lang="ja-JP" altLang="en-US" dirty="0" smtClean="0"/>
              <a:t> </a:t>
            </a:r>
            <a:r>
              <a:rPr lang="ja-JP" altLang="en-US" sz="2600" dirty="0" smtClean="0"/>
              <a:t>今回は多様な価値を表現する為にまず価値を記述し、価値になりうる物の例を挙げ、取引の例を提案した。</a:t>
            </a:r>
            <a:endParaRPr lang="en-US" altLang="ja-JP" sz="2600" dirty="0" smtClean="0"/>
          </a:p>
          <a:p>
            <a:endParaRPr lang="en-US" altLang="ja-JP" sz="2600" dirty="0" smtClean="0"/>
          </a:p>
          <a:p>
            <a:r>
              <a:rPr lang="ja-JP" altLang="en-US" sz="2600" dirty="0" smtClean="0"/>
              <a:t>この場合の価値は二人だけで成り立つものであり、この価値を万人の間に流通させるためには別のメカニズムが必要となる。</a:t>
            </a:r>
            <a:endParaRPr lang="en-US" altLang="ja-JP" sz="2600" dirty="0" smtClean="0"/>
          </a:p>
          <a:p>
            <a:endParaRPr lang="en-US" altLang="ja-JP" sz="2600" dirty="0" smtClean="0"/>
          </a:p>
          <a:p>
            <a:r>
              <a:rPr lang="ja-JP" altLang="en-US" sz="2600" dirty="0" smtClean="0"/>
              <a:t>これを流通させるには価値の証券化が考えられる。しかし、二人だけの間なら評価は可能だが、第三者の評価は難しい</a:t>
            </a:r>
            <a:r>
              <a:rPr lang="ja-JP" altLang="en-US" dirty="0" smtClean="0"/>
              <a:t>。</a:t>
            </a:r>
            <a:endParaRPr kumimoji="1"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今後の課題</a:t>
            </a:r>
            <a:endParaRPr kumimoji="1" lang="ja-JP" altLang="en-US" dirty="0"/>
          </a:p>
        </p:txBody>
      </p:sp>
      <p:sp>
        <p:nvSpPr>
          <p:cNvPr id="3" name="コンテンツ プレースホルダ 2"/>
          <p:cNvSpPr>
            <a:spLocks noGrp="1"/>
          </p:cNvSpPr>
          <p:nvPr>
            <p:ph sz="quarter" idx="1"/>
          </p:nvPr>
        </p:nvSpPr>
        <p:spPr/>
        <p:txBody>
          <a:bodyPr>
            <a:normAutofit/>
          </a:bodyPr>
          <a:lstStyle/>
          <a:p>
            <a:r>
              <a:rPr lang="ja-JP" altLang="en-US" sz="2600" dirty="0" smtClean="0"/>
              <a:t>今後の課題として人間関係ダイアグラムを用いた評価指標を導入することにより、その取引ユーザの人間的な信頼性を評価すれば流通性を図ることが可能となる。</a:t>
            </a:r>
            <a:endParaRPr kumimoji="1" lang="ja-JP" altLang="en-US" sz="2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t>研究背景</a:t>
            </a:r>
            <a:endParaRPr kumimoji="1" lang="ja-JP" altLang="en-US" sz="3200" dirty="0"/>
          </a:p>
        </p:txBody>
      </p:sp>
      <p:sp>
        <p:nvSpPr>
          <p:cNvPr id="3" name="コンテンツ プレースホルダ 2"/>
          <p:cNvSpPr>
            <a:spLocks noGrp="1"/>
          </p:cNvSpPr>
          <p:nvPr>
            <p:ph sz="quarter" idx="1"/>
          </p:nvPr>
        </p:nvSpPr>
        <p:spPr>
          <a:xfrm>
            <a:off x="457200" y="1340768"/>
            <a:ext cx="8229600" cy="4785395"/>
          </a:xfrm>
        </p:spPr>
        <p:txBody>
          <a:bodyPr>
            <a:normAutofit fontScale="92500" lnSpcReduction="10000"/>
          </a:bodyPr>
          <a:lstStyle/>
          <a:p>
            <a:r>
              <a:rPr kumimoji="1" lang="ja-JP" altLang="en-US" sz="2800" dirty="0" smtClean="0"/>
              <a:t>今日、インターネットを始めとするネットワーク技術の</a:t>
            </a:r>
            <a:r>
              <a:rPr lang="ja-JP" altLang="en-US" sz="2800" dirty="0" smtClean="0"/>
              <a:t>発達により、経済社会の中で既存の金融・決済システムに大きな影響を与えつつある。</a:t>
            </a:r>
            <a:endParaRPr lang="en-US" altLang="ja-JP" sz="2800" dirty="0" smtClean="0"/>
          </a:p>
          <a:p>
            <a:endParaRPr lang="en-US" altLang="ja-JP" sz="2800" dirty="0" smtClean="0"/>
          </a:p>
          <a:p>
            <a:r>
              <a:rPr kumimoji="1" lang="ja-JP" altLang="en-US" sz="2800" dirty="0" smtClean="0"/>
              <a:t>地域振興や発展を目的に法定通貨と同等、あるいは全く異なる価値があるものとして、特定のコミュニティ内で地域通貨が利用されている。</a:t>
            </a:r>
            <a:endParaRPr kumimoji="1" lang="en-US" altLang="ja-JP" sz="2800" dirty="0" smtClean="0"/>
          </a:p>
          <a:p>
            <a:endParaRPr kumimoji="1" lang="en-US" altLang="ja-JP" sz="2800" dirty="0" smtClean="0"/>
          </a:p>
          <a:p>
            <a:r>
              <a:rPr lang="ja-JP" altLang="en-US" sz="2800" dirty="0" smtClean="0"/>
              <a:t>地域通貨は地域内で流通する貨幣の総称であり、地域活動やボランティア活動など、市場では価値が決められないものやサービスを独自の価値で表現することができる。</a:t>
            </a:r>
            <a:endParaRPr lang="en-US" altLang="ja-JP" sz="2800" dirty="0" smtClean="0"/>
          </a:p>
          <a:p>
            <a:endParaRPr lang="en-US" altLang="ja-JP" sz="3100" dirty="0" smtClean="0"/>
          </a:p>
          <a:p>
            <a:endParaRPr kumimoji="1" lang="ja-JP" alt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sz="quarter" idx="1"/>
          </p:nvPr>
        </p:nvSpPr>
        <p:spPr>
          <a:xfrm>
            <a:off x="457200" y="476250"/>
            <a:ext cx="7467600" cy="5997575"/>
          </a:xfrm>
        </p:spPr>
        <p:txBody>
          <a:bodyPr>
            <a:normAutofit/>
          </a:bodyPr>
          <a:lstStyle/>
          <a:p>
            <a:r>
              <a:rPr lang="ja-JP" altLang="en-US" sz="2600" dirty="0" smtClean="0"/>
              <a:t>また、現在の社会は情報機器やネットワークを介して、知識や著作物、個人情報などの情報リソースを流通させている。</a:t>
            </a:r>
            <a:endParaRPr lang="en-US" altLang="ja-JP" sz="2600" dirty="0" smtClean="0"/>
          </a:p>
          <a:p>
            <a:endParaRPr lang="en-US" altLang="ja-JP" sz="2600" dirty="0" smtClean="0"/>
          </a:p>
          <a:p>
            <a:r>
              <a:rPr lang="ja-JP" altLang="en-US" sz="2600" dirty="0" smtClean="0"/>
              <a:t>多様で予想できない社会では、それぞれの価値観を持ったコミュニティと特定のコミュニティを形成しない公共の間で情報リソースを安全かつ円滑に循環させる必要がある。</a:t>
            </a:r>
            <a:endParaRPr lang="en-US" altLang="ja-JP" sz="2600" dirty="0" smtClean="0"/>
          </a:p>
          <a:p>
            <a:endParaRPr kumimoji="1"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sz="quarter" idx="1"/>
          </p:nvPr>
        </p:nvSpPr>
        <p:spPr>
          <a:xfrm>
            <a:off x="457200" y="476672"/>
            <a:ext cx="8229600" cy="5649491"/>
          </a:xfrm>
        </p:spPr>
        <p:txBody>
          <a:bodyPr/>
          <a:lstStyle/>
          <a:p>
            <a:r>
              <a:rPr kumimoji="1" lang="ja-JP" altLang="en-US" sz="2800" dirty="0" smtClean="0"/>
              <a:t>地域通貨の長所</a:t>
            </a:r>
            <a:endParaRPr kumimoji="1" lang="en-US" altLang="ja-JP" sz="2800" dirty="0" smtClean="0"/>
          </a:p>
          <a:p>
            <a:pPr>
              <a:buNone/>
            </a:pPr>
            <a:r>
              <a:rPr lang="ja-JP" altLang="en-US" sz="2800" dirty="0" smtClean="0"/>
              <a:t>　</a:t>
            </a:r>
            <a:r>
              <a:rPr lang="ja-JP" altLang="en-US" sz="2600" dirty="0" smtClean="0"/>
              <a:t>・自分たちで通貨を作ることができる。</a:t>
            </a:r>
            <a:endParaRPr lang="en-US" altLang="ja-JP" sz="2600" dirty="0" smtClean="0"/>
          </a:p>
          <a:p>
            <a:pPr>
              <a:buNone/>
            </a:pPr>
            <a:r>
              <a:rPr kumimoji="1" lang="ja-JP" altLang="en-US" sz="2600" dirty="0" smtClean="0"/>
              <a:t>　・地域に購買力を根付かせることができ、地域の活性化に役立つ。</a:t>
            </a:r>
            <a:endParaRPr kumimoji="1" lang="en-US" altLang="ja-JP" sz="2600" dirty="0" smtClean="0"/>
          </a:p>
          <a:p>
            <a:pPr>
              <a:buNone/>
            </a:pPr>
            <a:r>
              <a:rPr lang="ja-JP" altLang="en-US" sz="2600" dirty="0" smtClean="0"/>
              <a:t>　・新たな人間関係が生まれる。</a:t>
            </a:r>
            <a:endParaRPr lang="en-US" altLang="ja-JP" sz="2600" dirty="0" smtClean="0"/>
          </a:p>
          <a:p>
            <a:pPr>
              <a:buNone/>
            </a:pPr>
            <a:endParaRPr kumimoji="1" lang="en-US" altLang="ja-JP" sz="2600" dirty="0" smtClean="0"/>
          </a:p>
          <a:p>
            <a:pPr>
              <a:buNone/>
            </a:pPr>
            <a:r>
              <a:rPr lang="ja-JP" altLang="en-US" sz="2600" dirty="0" smtClean="0"/>
              <a:t>・地域通貨の短所</a:t>
            </a:r>
            <a:endParaRPr lang="en-US" altLang="ja-JP" sz="2600" dirty="0" smtClean="0"/>
          </a:p>
          <a:p>
            <a:pPr>
              <a:buNone/>
            </a:pPr>
            <a:r>
              <a:rPr lang="ja-JP" altLang="en-US" sz="2600" dirty="0" smtClean="0"/>
              <a:t>　・限られた地域内でしか使用できない。</a:t>
            </a:r>
            <a:endParaRPr lang="en-US" altLang="ja-JP" sz="2600" dirty="0" smtClean="0"/>
          </a:p>
          <a:p>
            <a:pPr>
              <a:buNone/>
            </a:pPr>
            <a:r>
              <a:rPr kumimoji="1" lang="ja-JP" altLang="en-US" sz="2600" dirty="0" smtClean="0"/>
              <a:t>　・お釣りが出ないタイプの場合は現金も出す必要が   </a:t>
            </a:r>
            <a:r>
              <a:rPr lang="en-US" altLang="ja-JP" sz="2600" dirty="0" smtClean="0"/>
              <a:t>  </a:t>
            </a:r>
            <a:r>
              <a:rPr lang="ja-JP" altLang="en-US" sz="2600" dirty="0" smtClean="0"/>
              <a:t>　　　</a:t>
            </a:r>
            <a:r>
              <a:rPr kumimoji="1" lang="ja-JP" altLang="en-US" sz="2600" dirty="0" smtClean="0"/>
              <a:t>ある。</a:t>
            </a:r>
            <a:endParaRPr kumimoji="1" lang="en-US" altLang="ja-JP" sz="2600" dirty="0" smtClean="0"/>
          </a:p>
          <a:p>
            <a:pPr>
              <a:buNone/>
            </a:pPr>
            <a:r>
              <a:rPr lang="ja-JP" altLang="en-US" dirty="0" smtClean="0"/>
              <a:t>　</a:t>
            </a:r>
            <a:endParaRPr kumimoji="1"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sz="quarter" idx="1"/>
          </p:nvPr>
        </p:nvSpPr>
        <p:spPr>
          <a:xfrm>
            <a:off x="457200" y="260648"/>
            <a:ext cx="8229600" cy="5865515"/>
          </a:xfrm>
        </p:spPr>
        <p:txBody>
          <a:bodyPr>
            <a:normAutofit/>
          </a:bodyPr>
          <a:lstStyle/>
          <a:p>
            <a:pPr>
              <a:buNone/>
            </a:pPr>
            <a:r>
              <a:rPr lang="ja-JP" altLang="en-US" sz="2800" dirty="0" smtClean="0"/>
              <a:t>貨幣</a:t>
            </a:r>
            <a:r>
              <a:rPr lang="ja-JP" altLang="en-US" sz="2800" dirty="0"/>
              <a:t>に</a:t>
            </a:r>
            <a:r>
              <a:rPr lang="ja-JP" altLang="en-US" sz="2800" dirty="0" smtClean="0"/>
              <a:t>は次の３つの役割がある。</a:t>
            </a:r>
            <a:endParaRPr lang="en-US" altLang="ja-JP" sz="2800" dirty="0" smtClean="0"/>
          </a:p>
          <a:p>
            <a:pPr>
              <a:buNone/>
            </a:pPr>
            <a:r>
              <a:rPr lang="ja-JP" altLang="en-US" sz="2800" dirty="0" smtClean="0"/>
              <a:t>・</a:t>
            </a:r>
            <a:r>
              <a:rPr lang="ja-JP" altLang="en-US" sz="2600" dirty="0" smtClean="0"/>
              <a:t>価値尺度・・・ある商品やサービスの価値を示す。</a:t>
            </a:r>
            <a:endParaRPr lang="en-US" altLang="ja-JP" sz="2600" dirty="0" smtClean="0"/>
          </a:p>
          <a:p>
            <a:pPr>
              <a:buNone/>
            </a:pPr>
            <a:r>
              <a:rPr lang="ja-JP" altLang="en-US" sz="2600" dirty="0" smtClean="0"/>
              <a:t>・交換手段・・・貨幣を使い商品やサービスの取引を</a:t>
            </a:r>
            <a:endParaRPr lang="en-US" altLang="ja-JP" sz="2600" dirty="0" smtClean="0"/>
          </a:p>
          <a:p>
            <a:pPr>
              <a:buNone/>
            </a:pPr>
            <a:r>
              <a:rPr lang="ja-JP" altLang="en-US" sz="2600" dirty="0"/>
              <a:t>　</a:t>
            </a:r>
            <a:r>
              <a:rPr lang="ja-JP" altLang="en-US" sz="2600" dirty="0" smtClean="0"/>
              <a:t>　　　　　　　　行う。　　　　　　　　　　　</a:t>
            </a:r>
            <a:endParaRPr lang="en-US" altLang="ja-JP" sz="2600" dirty="0" smtClean="0"/>
          </a:p>
          <a:p>
            <a:pPr>
              <a:buNone/>
            </a:pPr>
            <a:r>
              <a:rPr lang="ja-JP" altLang="en-US" sz="2600" dirty="0" smtClean="0"/>
              <a:t>・貯蓄手段・・・将来の消費の為に価値を保存できる。</a:t>
            </a:r>
            <a:endParaRPr lang="en-US" altLang="ja-JP" sz="26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t>研究目的</a:t>
            </a:r>
            <a:endParaRPr kumimoji="1" lang="ja-JP" altLang="en-US" sz="3200" dirty="0"/>
          </a:p>
        </p:txBody>
      </p:sp>
      <p:sp>
        <p:nvSpPr>
          <p:cNvPr id="3" name="コンテンツ プレースホルダ 2"/>
          <p:cNvSpPr>
            <a:spLocks noGrp="1"/>
          </p:cNvSpPr>
          <p:nvPr>
            <p:ph sz="quarter" idx="1"/>
          </p:nvPr>
        </p:nvSpPr>
        <p:spPr/>
        <p:txBody>
          <a:bodyPr>
            <a:normAutofit/>
          </a:bodyPr>
          <a:lstStyle/>
          <a:p>
            <a:r>
              <a:rPr lang="ja-JP" altLang="en-US" sz="2600" dirty="0" smtClean="0"/>
              <a:t>情報リソースを安全かつ円滑に循環させるには、情報リソースやサービスに対して価値を与えてこの価値と情報リソースを交換する必要がある。</a:t>
            </a:r>
            <a:endParaRPr lang="en-US" altLang="ja-JP" sz="2600" dirty="0" smtClean="0"/>
          </a:p>
          <a:p>
            <a:pPr>
              <a:buNone/>
            </a:pPr>
            <a:endParaRPr lang="en-US" altLang="ja-JP" sz="2600" dirty="0" smtClean="0"/>
          </a:p>
          <a:p>
            <a:r>
              <a:rPr lang="ja-JP" altLang="en-US" sz="2600" dirty="0" smtClean="0"/>
              <a:t>ここで言う価値とは単なる金銭的な価値ではなく、地域通貨的に多様な価値を提案し、情報リソースとサービスに対して地域通貨的価値を付与した上で価値の交換システムを提案する。</a:t>
            </a:r>
            <a:endParaRPr kumimoji="1" lang="ja-JP" altLang="en-US" sz="2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全体的な研究範囲</a:t>
            </a:r>
            <a:endParaRPr kumimoji="1" lang="ja-JP" altLang="en-US" dirty="0"/>
          </a:p>
        </p:txBody>
      </p:sp>
      <p:sp>
        <p:nvSpPr>
          <p:cNvPr id="3" name="コンテンツ プレースホルダ 2"/>
          <p:cNvSpPr>
            <a:spLocks noGrp="1"/>
          </p:cNvSpPr>
          <p:nvPr>
            <p:ph sz="quarter" idx="1"/>
          </p:nvPr>
        </p:nvSpPr>
        <p:spPr/>
        <p:txBody>
          <a:bodyPr>
            <a:normAutofit/>
          </a:bodyPr>
          <a:lstStyle/>
          <a:p>
            <a:r>
              <a:rPr kumimoji="1" lang="ja-JP" altLang="en-US" sz="2600" dirty="0" smtClean="0"/>
              <a:t>価値の決め方</a:t>
            </a:r>
            <a:endParaRPr kumimoji="1" lang="en-US" altLang="ja-JP" sz="2600" dirty="0" smtClean="0"/>
          </a:p>
          <a:p>
            <a:r>
              <a:rPr lang="en-US" altLang="ja-JP" sz="2600" dirty="0" smtClean="0"/>
              <a:t>2</a:t>
            </a:r>
            <a:r>
              <a:rPr lang="ja-JP" altLang="en-US" sz="2600" dirty="0" smtClean="0"/>
              <a:t>者間での決済</a:t>
            </a:r>
            <a:endParaRPr lang="en-US" altLang="ja-JP" sz="2600" dirty="0" smtClean="0"/>
          </a:p>
          <a:p>
            <a:r>
              <a:rPr kumimoji="1" lang="ja-JP" altLang="en-US" sz="2600" dirty="0" smtClean="0"/>
              <a:t>証券にして流通させる。信頼度は人間関係ダイアグラムを用いる。</a:t>
            </a:r>
            <a:endParaRPr kumimoji="1" lang="en-US" altLang="ja-JP" sz="2600" dirty="0" smtClean="0"/>
          </a:p>
          <a:p>
            <a:r>
              <a:rPr lang="ja-JP" altLang="en-US" sz="2600" dirty="0" smtClean="0"/>
              <a:t>情報カプセル化してエージェントの決済システム</a:t>
            </a:r>
            <a:endParaRPr kumimoji="1" lang="ja-JP" altLang="en-US" sz="2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dirty="0" smtClean="0"/>
              <a:t>提案方式</a:t>
            </a:r>
            <a:endParaRPr kumimoji="1" lang="ja-JP" altLang="en-US" sz="3200" dirty="0"/>
          </a:p>
        </p:txBody>
      </p:sp>
      <p:sp>
        <p:nvSpPr>
          <p:cNvPr id="3" name="コンテンツ プレースホルダ 2"/>
          <p:cNvSpPr>
            <a:spLocks noGrp="1"/>
          </p:cNvSpPr>
          <p:nvPr>
            <p:ph sz="quarter" idx="1"/>
          </p:nvPr>
        </p:nvSpPr>
        <p:spPr>
          <a:xfrm>
            <a:off x="457200" y="1700808"/>
            <a:ext cx="8229600" cy="4425355"/>
          </a:xfrm>
        </p:spPr>
        <p:txBody>
          <a:bodyPr>
            <a:normAutofit fontScale="92500" lnSpcReduction="20000"/>
          </a:bodyPr>
          <a:lstStyle/>
          <a:p>
            <a:r>
              <a:rPr lang="ja-JP" altLang="en-US" sz="3100" dirty="0" smtClean="0"/>
              <a:t>多様な価値観を表現可能な価値の記述。</a:t>
            </a:r>
            <a:endParaRPr lang="en-US" altLang="ja-JP" sz="3100" dirty="0" smtClean="0"/>
          </a:p>
          <a:p>
            <a:r>
              <a:rPr lang="ja-JP" altLang="en-US" sz="3100" dirty="0" smtClean="0"/>
              <a:t>価値の候補の選定と、その性質の分類及び数値化。</a:t>
            </a:r>
            <a:endParaRPr lang="en-US" altLang="ja-JP" sz="3100" dirty="0" smtClean="0"/>
          </a:p>
          <a:p>
            <a:r>
              <a:rPr lang="ja-JP" altLang="en-US" sz="3100" dirty="0" smtClean="0"/>
              <a:t>提案した価値に基づいた取り引きの例を考える。</a:t>
            </a:r>
            <a:endParaRPr lang="en-US" altLang="ja-JP" sz="3100" dirty="0" smtClean="0"/>
          </a:p>
          <a:p>
            <a:r>
              <a:rPr lang="ja-JP" altLang="en-US" sz="3100" dirty="0" smtClean="0"/>
              <a:t>提案した価値の流通性に関する検討。</a:t>
            </a:r>
            <a:endParaRPr lang="en-US" altLang="ja-JP" sz="3100" dirty="0" smtClean="0"/>
          </a:p>
          <a:p>
            <a:endParaRPr lang="en-US" altLang="ja-JP" sz="2800" dirty="0" smtClean="0"/>
          </a:p>
          <a:p>
            <a:pPr>
              <a:buNone/>
            </a:pPr>
            <a:endParaRPr lang="en-US" altLang="ja-JP" sz="2800" dirty="0" smtClean="0"/>
          </a:p>
          <a:p>
            <a:endParaRPr lang="en-US" altLang="ja-JP" sz="2800" dirty="0" smtClean="0"/>
          </a:p>
          <a:p>
            <a:endParaRPr kumimoji="1" lang="en-US" altLang="ja-JP" sz="2800" dirty="0" smtClean="0"/>
          </a:p>
          <a:p>
            <a:endParaRPr kumimoji="1" lang="en-US" altLang="ja-JP" sz="2800" dirty="0" smtClean="0"/>
          </a:p>
          <a:p>
            <a:pPr>
              <a:buNone/>
            </a:pPr>
            <a:r>
              <a:rPr kumimoji="1" lang="ja-JP" altLang="en-US" sz="2800" b="1" dirty="0" smtClean="0"/>
              <a:t>　</a:t>
            </a:r>
            <a:endParaRPr lang="en-US" altLang="ja-JP" sz="2800" dirty="0" smtClean="0"/>
          </a:p>
          <a:p>
            <a:pPr>
              <a:buNone/>
            </a:pPr>
            <a:endParaRPr lang="en-US" altLang="ja-JP" sz="2800" dirty="0" smtClean="0"/>
          </a:p>
          <a:p>
            <a:pPr>
              <a:buNone/>
            </a:pPr>
            <a:endParaRPr kumimoji="1" lang="en-US" altLang="ja-JP" sz="28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7467600" cy="836712"/>
          </a:xfrm>
        </p:spPr>
        <p:txBody>
          <a:bodyPr>
            <a:normAutofit/>
          </a:bodyPr>
          <a:lstStyle/>
          <a:p>
            <a:r>
              <a:rPr kumimoji="1" lang="ja-JP" altLang="en-US" sz="3200" dirty="0" smtClean="0"/>
              <a:t>価値の記述</a:t>
            </a:r>
            <a:endParaRPr kumimoji="1" lang="ja-JP" altLang="en-US" sz="3200" dirty="0"/>
          </a:p>
        </p:txBody>
      </p:sp>
      <p:sp>
        <p:nvSpPr>
          <p:cNvPr id="3" name="コンテンツ プレースホルダ 2"/>
          <p:cNvSpPr>
            <a:spLocks noGrp="1"/>
          </p:cNvSpPr>
          <p:nvPr>
            <p:ph sz="quarter" idx="1"/>
          </p:nvPr>
        </p:nvSpPr>
        <p:spPr>
          <a:xfrm>
            <a:off x="457200" y="836712"/>
            <a:ext cx="8147248" cy="5832648"/>
          </a:xfrm>
        </p:spPr>
        <p:txBody>
          <a:bodyPr>
            <a:normAutofit/>
          </a:bodyPr>
          <a:lstStyle/>
          <a:p>
            <a:pPr>
              <a:buNone/>
            </a:pPr>
            <a:r>
              <a:rPr lang="en-US" altLang="ja-JP" sz="2000" dirty="0" smtClean="0"/>
              <a:t>n</a:t>
            </a:r>
            <a:r>
              <a:rPr lang="ja-JP" altLang="en-US" sz="2000" dirty="0" smtClean="0"/>
              <a:t>種類の価値変数を</a:t>
            </a:r>
            <a:r>
              <a:rPr lang="en-US" altLang="ja-JP" sz="2000" dirty="0" smtClean="0"/>
              <a:t>x</a:t>
            </a:r>
            <a:r>
              <a:rPr lang="en-US" altLang="ja-JP" sz="2000" baseline="-25000" dirty="0" smtClean="0"/>
              <a:t>1</a:t>
            </a:r>
            <a:r>
              <a:rPr lang="ja-JP" altLang="en-US" sz="2000" dirty="0" smtClean="0"/>
              <a:t>から</a:t>
            </a:r>
            <a:r>
              <a:rPr lang="en-US" altLang="ja-JP" sz="2000" dirty="0" err="1" smtClean="0"/>
              <a:t>x</a:t>
            </a:r>
            <a:r>
              <a:rPr lang="en-US" altLang="ja-JP" sz="2000" baseline="-25000" dirty="0" err="1" smtClean="0"/>
              <a:t>n</a:t>
            </a:r>
            <a:r>
              <a:rPr lang="ja-JP" altLang="en-US" sz="2000" dirty="0" smtClean="0"/>
              <a:t>とする。</a:t>
            </a:r>
            <a:endParaRPr lang="en-US" altLang="ja-JP" sz="2000" dirty="0" smtClean="0"/>
          </a:p>
          <a:p>
            <a:pPr>
              <a:buNone/>
            </a:pPr>
            <a:r>
              <a:rPr lang="ja-JP" altLang="en-US" sz="2000" dirty="0" smtClean="0"/>
              <a:t>価値のベクトル</a:t>
            </a:r>
            <a:r>
              <a:rPr lang="en-US" altLang="ja-JP" sz="2000" dirty="0" smtClean="0"/>
              <a:t>V</a:t>
            </a:r>
            <a:r>
              <a:rPr lang="ja-JP" altLang="en-US" sz="2000" dirty="0" smtClean="0"/>
              <a:t>＝｛</a:t>
            </a:r>
            <a:r>
              <a:rPr lang="en-US" altLang="ja-JP" sz="2000" dirty="0" smtClean="0"/>
              <a:t>x</a:t>
            </a:r>
            <a:r>
              <a:rPr lang="en-US" altLang="ja-JP" sz="2000" baseline="-25000" dirty="0" smtClean="0"/>
              <a:t>1</a:t>
            </a:r>
            <a:r>
              <a:rPr lang="en-US" altLang="ja-JP" sz="2000" dirty="0" smtClean="0"/>
              <a:t>,x</a:t>
            </a:r>
            <a:r>
              <a:rPr lang="en-US" altLang="ja-JP" sz="2000" baseline="-25000" dirty="0" smtClean="0"/>
              <a:t>2</a:t>
            </a:r>
            <a:r>
              <a:rPr lang="en-US" altLang="ja-JP" sz="2000" dirty="0" smtClean="0"/>
              <a:t>,</a:t>
            </a:r>
            <a:r>
              <a:rPr lang="ja-JP" altLang="en-US" sz="2000" dirty="0" smtClean="0"/>
              <a:t>・・</a:t>
            </a:r>
            <a:r>
              <a:rPr lang="en-US" altLang="ja-JP" sz="2000" dirty="0" smtClean="0"/>
              <a:t>,</a:t>
            </a:r>
            <a:r>
              <a:rPr lang="en-US" altLang="ja-JP" sz="2000" dirty="0" err="1" smtClean="0"/>
              <a:t>x</a:t>
            </a:r>
            <a:r>
              <a:rPr lang="en-US" altLang="ja-JP" sz="2000" baseline="-25000" dirty="0" err="1" smtClean="0"/>
              <a:t>n</a:t>
            </a:r>
            <a:r>
              <a:rPr lang="ja-JP" altLang="en-US" sz="2000" dirty="0" smtClean="0"/>
              <a:t>｝   </a:t>
            </a:r>
            <a:endParaRPr lang="en-US" altLang="ja-JP" sz="2000" dirty="0" smtClean="0"/>
          </a:p>
          <a:p>
            <a:pPr>
              <a:buNone/>
            </a:pPr>
            <a:r>
              <a:rPr lang="en-US" altLang="ja-JP" sz="2000" dirty="0" smtClean="0"/>
              <a:t>S: A</a:t>
            </a:r>
            <a:r>
              <a:rPr lang="ja-JP" altLang="en-US" sz="2000" dirty="0" err="1" smtClean="0"/>
              <a:t>が提</a:t>
            </a:r>
            <a:r>
              <a:rPr lang="ja-JP" altLang="en-US" sz="2000" dirty="0" smtClean="0"/>
              <a:t>供するサービス</a:t>
            </a:r>
            <a:endParaRPr lang="en-US" altLang="ja-JP" sz="2000" dirty="0" smtClean="0"/>
          </a:p>
          <a:p>
            <a:pPr>
              <a:buNone/>
            </a:pPr>
            <a:r>
              <a:rPr lang="en-US" altLang="ja-JP" sz="2000" dirty="0" smtClean="0"/>
              <a:t>R: B</a:t>
            </a:r>
            <a:r>
              <a:rPr lang="ja-JP" altLang="en-US" sz="2000" dirty="0" smtClean="0"/>
              <a:t>がお返しする御礼</a:t>
            </a:r>
            <a:endParaRPr lang="en-US" altLang="ja-JP" sz="2000" dirty="0" smtClean="0"/>
          </a:p>
          <a:p>
            <a:pPr>
              <a:buNone/>
            </a:pPr>
            <a:r>
              <a:rPr lang="en-US" altLang="ja-JP" sz="2000" dirty="0" smtClean="0"/>
              <a:t>A</a:t>
            </a:r>
            <a:r>
              <a:rPr lang="ja-JP" altLang="en-US" sz="2000" dirty="0" smtClean="0"/>
              <a:t>から見た</a:t>
            </a:r>
            <a:r>
              <a:rPr lang="en-US" altLang="ja-JP" sz="2000" dirty="0" smtClean="0"/>
              <a:t>S</a:t>
            </a:r>
            <a:r>
              <a:rPr lang="ja-JP" altLang="en-US" sz="2000" dirty="0" smtClean="0"/>
              <a:t>の価値ベクトルを</a:t>
            </a:r>
            <a:r>
              <a:rPr lang="en-US" altLang="ja-JP" sz="2000" dirty="0" smtClean="0"/>
              <a:t>V</a:t>
            </a:r>
            <a:r>
              <a:rPr lang="en-US" altLang="ja-JP" sz="2000" baseline="-25000" dirty="0" smtClean="0"/>
              <a:t>A</a:t>
            </a:r>
            <a:r>
              <a:rPr lang="ja-JP" altLang="en-US" sz="2000" dirty="0" smtClean="0"/>
              <a:t> </a:t>
            </a:r>
            <a:r>
              <a:rPr lang="en-US" altLang="ja-JP" sz="2000" dirty="0" smtClean="0"/>
              <a:t>(S)</a:t>
            </a:r>
            <a:r>
              <a:rPr lang="ja-JP" altLang="en-US" sz="2000" dirty="0" err="1" smtClean="0"/>
              <a:t>、</a:t>
            </a:r>
            <a:r>
              <a:rPr lang="en-US" altLang="ja-JP" sz="2000" dirty="0" smtClean="0"/>
              <a:t>R</a:t>
            </a:r>
            <a:r>
              <a:rPr lang="ja-JP" altLang="en-US" sz="2000" dirty="0" smtClean="0"/>
              <a:t>の価値ベクトルを</a:t>
            </a:r>
            <a:r>
              <a:rPr lang="en-US" altLang="ja-JP" sz="2000" dirty="0" smtClean="0"/>
              <a:t>V</a:t>
            </a:r>
            <a:r>
              <a:rPr lang="en-US" altLang="ja-JP" sz="2000" baseline="-25000" dirty="0" smtClean="0"/>
              <a:t>A</a:t>
            </a:r>
            <a:r>
              <a:rPr lang="ja-JP" altLang="en-US" sz="2000" dirty="0" smtClean="0"/>
              <a:t> </a:t>
            </a:r>
            <a:r>
              <a:rPr lang="en-US" altLang="ja-JP" sz="2000" dirty="0" smtClean="0"/>
              <a:t>(R)</a:t>
            </a:r>
          </a:p>
          <a:p>
            <a:pPr>
              <a:buNone/>
            </a:pPr>
            <a:r>
              <a:rPr lang="en-US" altLang="ja-JP" sz="2000" dirty="0" smtClean="0"/>
              <a:t>B</a:t>
            </a:r>
            <a:r>
              <a:rPr lang="ja-JP" altLang="en-US" sz="2000" dirty="0" smtClean="0"/>
              <a:t>から見た</a:t>
            </a:r>
            <a:r>
              <a:rPr lang="en-US" altLang="ja-JP" sz="2000" dirty="0" smtClean="0"/>
              <a:t>S</a:t>
            </a:r>
            <a:r>
              <a:rPr lang="ja-JP" altLang="en-US" sz="2000" dirty="0" smtClean="0"/>
              <a:t>の価値ベクトルを</a:t>
            </a:r>
            <a:r>
              <a:rPr lang="en-US" altLang="ja-JP" sz="2000" dirty="0" smtClean="0"/>
              <a:t>V</a:t>
            </a:r>
            <a:r>
              <a:rPr lang="en-US" altLang="ja-JP" sz="2000" baseline="-25000" dirty="0" smtClean="0"/>
              <a:t>B</a:t>
            </a:r>
            <a:r>
              <a:rPr lang="ja-JP" altLang="en-US" sz="2000" dirty="0" smtClean="0"/>
              <a:t> </a:t>
            </a:r>
            <a:r>
              <a:rPr lang="en-US" altLang="ja-JP" sz="2000" dirty="0" smtClean="0"/>
              <a:t>(S)</a:t>
            </a:r>
            <a:r>
              <a:rPr lang="ja-JP" altLang="en-US" sz="2000" dirty="0" err="1" smtClean="0"/>
              <a:t>、</a:t>
            </a:r>
            <a:r>
              <a:rPr lang="en-US" altLang="ja-JP" sz="2000" dirty="0" smtClean="0"/>
              <a:t>R</a:t>
            </a:r>
            <a:r>
              <a:rPr lang="ja-JP" altLang="en-US" sz="2000" dirty="0" smtClean="0"/>
              <a:t>の価値ベクトルを</a:t>
            </a:r>
            <a:r>
              <a:rPr lang="en-US" altLang="ja-JP" sz="2000" dirty="0" smtClean="0"/>
              <a:t>V</a:t>
            </a:r>
            <a:r>
              <a:rPr lang="en-US" altLang="ja-JP" sz="2000" baseline="-25000" dirty="0" smtClean="0"/>
              <a:t>B</a:t>
            </a:r>
            <a:r>
              <a:rPr lang="ja-JP" altLang="en-US" sz="2000" dirty="0" smtClean="0"/>
              <a:t> </a:t>
            </a:r>
            <a:r>
              <a:rPr lang="en-US" altLang="ja-JP" sz="2000" dirty="0" smtClean="0"/>
              <a:t>(R)</a:t>
            </a:r>
          </a:p>
          <a:p>
            <a:pPr>
              <a:buNone/>
            </a:pPr>
            <a:r>
              <a:rPr lang="en-US" altLang="ja-JP" dirty="0" err="1" smtClean="0"/>
              <a:t>V</a:t>
            </a:r>
            <a:r>
              <a:rPr lang="en-US" altLang="ja-JP" baseline="-25000" dirty="0" err="1" smtClean="0"/>
              <a:t>A</a:t>
            </a:r>
            <a:r>
              <a:rPr lang="en-US" altLang="ja-JP" sz="3600" baseline="-25000" dirty="0" err="1" smtClean="0"/>
              <a:t>t</a:t>
            </a:r>
            <a:r>
              <a:rPr lang="en-US" altLang="ja-JP" baseline="-25000" dirty="0" smtClean="0"/>
              <a:t> </a:t>
            </a:r>
            <a:r>
              <a:rPr lang="ja-JP" altLang="en-US" dirty="0" smtClean="0"/>
              <a:t>：時刻</a:t>
            </a:r>
            <a:r>
              <a:rPr lang="ja-JP" altLang="en-US" dirty="0" err="1" smtClean="0"/>
              <a:t>ｔ</a:t>
            </a:r>
            <a:r>
              <a:rPr lang="ja-JP" altLang="en-US" dirty="0" smtClean="0"/>
              <a:t>において</a:t>
            </a:r>
            <a:r>
              <a:rPr lang="en-US" altLang="ja-JP" dirty="0" smtClean="0"/>
              <a:t>A</a:t>
            </a:r>
            <a:r>
              <a:rPr lang="ja-JP" altLang="en-US" dirty="0" smtClean="0"/>
              <a:t>に蓄積されている価値のベクトル</a:t>
            </a:r>
            <a:endParaRPr lang="en-US" altLang="ja-JP" dirty="0" smtClean="0"/>
          </a:p>
          <a:p>
            <a:pPr>
              <a:buNone/>
            </a:pPr>
            <a:r>
              <a:rPr lang="en-US" altLang="ja-JP" dirty="0" err="1" smtClean="0"/>
              <a:t>V</a:t>
            </a:r>
            <a:r>
              <a:rPr lang="en-US" altLang="ja-JP" baseline="-25000" dirty="0" err="1" smtClean="0"/>
              <a:t>B</a:t>
            </a:r>
            <a:r>
              <a:rPr lang="en-US" altLang="ja-JP" sz="3600" baseline="-25000" dirty="0" err="1" smtClean="0"/>
              <a:t>t</a:t>
            </a:r>
            <a:r>
              <a:rPr lang="en-US" altLang="ja-JP" baseline="-25000" dirty="0" smtClean="0"/>
              <a:t> </a:t>
            </a:r>
            <a:r>
              <a:rPr lang="ja-JP" altLang="en-US" dirty="0" smtClean="0"/>
              <a:t>：時刻</a:t>
            </a:r>
            <a:r>
              <a:rPr lang="ja-JP" altLang="en-US" dirty="0" err="1" smtClean="0"/>
              <a:t>ｔ</a:t>
            </a:r>
            <a:r>
              <a:rPr lang="ja-JP" altLang="en-US" dirty="0" smtClean="0"/>
              <a:t>において</a:t>
            </a:r>
            <a:r>
              <a:rPr lang="en-US" altLang="ja-JP" dirty="0" smtClean="0"/>
              <a:t>B</a:t>
            </a:r>
            <a:r>
              <a:rPr lang="ja-JP" altLang="en-US" dirty="0" smtClean="0"/>
              <a:t>に蓄積されている価値のベクトル　　　　　　　　　　　　　　　　　　　　　　　　　　　　　　　　　　　　　　　　　　　　　　　　　　　　　　　　　　　</a:t>
            </a:r>
            <a:endParaRPr lang="en-US" altLang="ja-JP" dirty="0" smtClean="0"/>
          </a:p>
          <a:p>
            <a:pPr lvl="0">
              <a:buNone/>
            </a:pPr>
            <a:endParaRPr lang="en-US" altLang="ja-JP" sz="2000" dirty="0" smtClean="0"/>
          </a:p>
          <a:p>
            <a:pPr lvl="0">
              <a:buNone/>
            </a:pPr>
            <a:endParaRPr lang="en-US" altLang="ja-JP" sz="2000" dirty="0" smtClean="0"/>
          </a:p>
          <a:p>
            <a:pPr lvl="0">
              <a:buNone/>
            </a:pPr>
            <a:endParaRPr lang="en-US" altLang="ja-JP" sz="2000" dirty="0" smtClean="0"/>
          </a:p>
          <a:p>
            <a:pPr lvl="0">
              <a:buNone/>
            </a:pPr>
            <a:endParaRPr lang="en-US" altLang="ja-JP" sz="2000" dirty="0" smtClean="0"/>
          </a:p>
          <a:p>
            <a:pPr lvl="0">
              <a:buNone/>
            </a:pPr>
            <a:r>
              <a:rPr lang="en-US" altLang="ja-JP" sz="2000" dirty="0" smtClean="0"/>
              <a:t>A</a:t>
            </a:r>
            <a:r>
              <a:rPr lang="ja-JP" altLang="en-US" sz="2000" dirty="0" smtClean="0"/>
              <a:t>から</a:t>
            </a:r>
            <a:r>
              <a:rPr lang="en-US" altLang="ja-JP" sz="2000" dirty="0" smtClean="0"/>
              <a:t>B</a:t>
            </a:r>
            <a:r>
              <a:rPr lang="ja-JP" altLang="en-US" sz="2000" dirty="0" smtClean="0"/>
              <a:t>にサービス又は物を提供し、</a:t>
            </a:r>
            <a:r>
              <a:rPr lang="en-US" altLang="ja-JP" sz="2000" dirty="0" smtClean="0"/>
              <a:t>B</a:t>
            </a:r>
            <a:r>
              <a:rPr lang="ja-JP" altLang="en-US" sz="2000" dirty="0" smtClean="0"/>
              <a:t>から</a:t>
            </a:r>
            <a:r>
              <a:rPr lang="en-US" altLang="ja-JP" sz="2000" dirty="0" smtClean="0"/>
              <a:t>A</a:t>
            </a:r>
            <a:r>
              <a:rPr lang="ja-JP" altLang="en-US" sz="2000" dirty="0" smtClean="0"/>
              <a:t>にお返しをする。</a:t>
            </a:r>
            <a:r>
              <a:rPr lang="ja-JP" altLang="en-US" dirty="0" smtClean="0"/>
              <a:t>　　　　　　　　　　　　　　　　　　　　　　　　　　　　　　　　　　　　　　　　　　　　　　　　　　　　　　</a:t>
            </a:r>
          </a:p>
          <a:p>
            <a:pPr>
              <a:buNone/>
            </a:pPr>
            <a:endParaRPr lang="en-US" altLang="ja-JP" dirty="0" smtClean="0"/>
          </a:p>
          <a:p>
            <a:endParaRPr kumimoji="1" lang="ja-JP" altLang="en-US" dirty="0"/>
          </a:p>
        </p:txBody>
      </p:sp>
      <p:pic>
        <p:nvPicPr>
          <p:cNvPr id="7" name="Picture 2"/>
          <p:cNvPicPr>
            <a:picLocks noChangeAspect="1" noChangeArrowheads="1"/>
          </p:cNvPicPr>
          <p:nvPr/>
        </p:nvPicPr>
        <p:blipFill>
          <a:blip r:embed="rId2" cstate="print"/>
          <a:srcRect/>
          <a:stretch>
            <a:fillRect/>
          </a:stretch>
        </p:blipFill>
        <p:spPr bwMode="auto">
          <a:xfrm>
            <a:off x="1979712" y="4077072"/>
            <a:ext cx="4680520" cy="137050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パイス">
  <a:themeElements>
    <a:clrScheme name="スパイス">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スパイス">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スパイス">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7725</TotalTime>
  <Words>911</Words>
  <Application>Microsoft Office PowerPoint</Application>
  <PresentationFormat>画面に合わせる (4:3)</PresentationFormat>
  <Paragraphs>128</Paragraphs>
  <Slides>17</Slides>
  <Notes>3</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17</vt:i4>
      </vt:variant>
    </vt:vector>
  </HeadingPairs>
  <TitlesOfParts>
    <vt:vector size="19" baseType="lpstr">
      <vt:lpstr>スパイス</vt:lpstr>
      <vt:lpstr>数式</vt:lpstr>
      <vt:lpstr>地域通貨的価値を利用した 価値の交換システム</vt:lpstr>
      <vt:lpstr>研究背景</vt:lpstr>
      <vt:lpstr>スライド 3</vt:lpstr>
      <vt:lpstr>スライド 4</vt:lpstr>
      <vt:lpstr>スライド 5</vt:lpstr>
      <vt:lpstr>研究目的</vt:lpstr>
      <vt:lpstr>全体的な研究範囲</vt:lpstr>
      <vt:lpstr>提案方式</vt:lpstr>
      <vt:lpstr>価値の記述</vt:lpstr>
      <vt:lpstr>スライド 10</vt:lpstr>
      <vt:lpstr>スライド 11</vt:lpstr>
      <vt:lpstr>スライド 12</vt:lpstr>
      <vt:lpstr>スライド 13</vt:lpstr>
      <vt:lpstr>スライド 14</vt:lpstr>
      <vt:lpstr>スライド 15</vt:lpstr>
      <vt:lpstr>結論</vt:lpstr>
      <vt:lpstr>今後の課題</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r200703045uz</dc:creator>
  <cp:lastModifiedBy>r200703045uz</cp:lastModifiedBy>
  <cp:revision>88</cp:revision>
  <dcterms:created xsi:type="dcterms:W3CDTF">2010-07-13T06:14:35Z</dcterms:created>
  <dcterms:modified xsi:type="dcterms:W3CDTF">2011-02-14T00:55:53Z</dcterms:modified>
</cp:coreProperties>
</file>