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6" r:id="rId3"/>
    <p:sldId id="258" r:id="rId4"/>
    <p:sldId id="264" r:id="rId5"/>
    <p:sldId id="265" r:id="rId6"/>
    <p:sldId id="267" r:id="rId7"/>
    <p:sldId id="268" r:id="rId8"/>
    <p:sldId id="270" r:id="rId9"/>
    <p:sldId id="275" r:id="rId10"/>
    <p:sldId id="271" r:id="rId11"/>
    <p:sldId id="273" r:id="rId12"/>
    <p:sldId id="274" r:id="rId13"/>
    <p:sldId id="272" r:id="rId14"/>
    <p:sldId id="269" r:id="rId15"/>
    <p:sldId id="260" r:id="rId16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728" autoAdjust="0"/>
  </p:normalViewPr>
  <p:slideViewPr>
    <p:cSldViewPr>
      <p:cViewPr varScale="1">
        <p:scale>
          <a:sx n="73" d="100"/>
          <a:sy n="73" d="100"/>
        </p:scale>
        <p:origin x="-108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6EC63-C9A7-4E5A-B4CC-40284D9FF593}" type="datetimeFigureOut">
              <a:rPr kumimoji="1" lang="ja-JP" altLang="en-US" smtClean="0"/>
              <a:t>2012/2/15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DC8AC-E08A-4EC1-B010-60C77B3266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3683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6EC63-C9A7-4E5A-B4CC-40284D9FF593}" type="datetimeFigureOut">
              <a:rPr kumimoji="1" lang="ja-JP" altLang="en-US" smtClean="0"/>
              <a:t>2012/2/15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DC8AC-E08A-4EC1-B010-60C77B3266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5878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6EC63-C9A7-4E5A-B4CC-40284D9FF593}" type="datetimeFigureOut">
              <a:rPr kumimoji="1" lang="ja-JP" altLang="en-US" smtClean="0"/>
              <a:t>2012/2/15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DC8AC-E08A-4EC1-B010-60C77B3266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15072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6EC63-C9A7-4E5A-B4CC-40284D9FF593}" type="datetimeFigureOut">
              <a:rPr kumimoji="1" lang="ja-JP" altLang="en-US" smtClean="0"/>
              <a:t>2012/2/15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DC8AC-E08A-4EC1-B010-60C77B3266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7219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6EC63-C9A7-4E5A-B4CC-40284D9FF593}" type="datetimeFigureOut">
              <a:rPr kumimoji="1" lang="ja-JP" altLang="en-US" smtClean="0"/>
              <a:t>2012/2/15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DC8AC-E08A-4EC1-B010-60C77B3266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4914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6EC63-C9A7-4E5A-B4CC-40284D9FF593}" type="datetimeFigureOut">
              <a:rPr kumimoji="1" lang="ja-JP" altLang="en-US" smtClean="0"/>
              <a:t>2012/2/15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DC8AC-E08A-4EC1-B010-60C77B3266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3412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6EC63-C9A7-4E5A-B4CC-40284D9FF593}" type="datetimeFigureOut">
              <a:rPr kumimoji="1" lang="ja-JP" altLang="en-US" smtClean="0"/>
              <a:t>2012/2/15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DC8AC-E08A-4EC1-B010-60C77B3266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6150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6EC63-C9A7-4E5A-B4CC-40284D9FF593}" type="datetimeFigureOut">
              <a:rPr kumimoji="1" lang="ja-JP" altLang="en-US" smtClean="0"/>
              <a:t>2012/2/15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DC8AC-E08A-4EC1-B010-60C77B3266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3263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6EC63-C9A7-4E5A-B4CC-40284D9FF593}" type="datetimeFigureOut">
              <a:rPr kumimoji="1" lang="ja-JP" altLang="en-US" smtClean="0"/>
              <a:t>2012/2/15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DC8AC-E08A-4EC1-B010-60C77B3266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8639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6EC63-C9A7-4E5A-B4CC-40284D9FF593}" type="datetimeFigureOut">
              <a:rPr kumimoji="1" lang="ja-JP" altLang="en-US" smtClean="0"/>
              <a:t>2012/2/15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DC8AC-E08A-4EC1-B010-60C77B3266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758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6EC63-C9A7-4E5A-B4CC-40284D9FF593}" type="datetimeFigureOut">
              <a:rPr kumimoji="1" lang="ja-JP" altLang="en-US" smtClean="0"/>
              <a:t>2012/2/15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DC8AC-E08A-4EC1-B010-60C77B3266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190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D6EC63-C9A7-4E5A-B4CC-40284D9FF593}" type="datetimeFigureOut">
              <a:rPr kumimoji="1" lang="ja-JP" altLang="en-US" smtClean="0"/>
              <a:t>2012/2/15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DC8AC-E08A-4EC1-B010-60C77B3266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5149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802631"/>
          </a:xfrm>
        </p:spPr>
        <p:txBody>
          <a:bodyPr>
            <a:normAutofit fontScale="90000"/>
          </a:bodyPr>
          <a:lstStyle/>
          <a:p>
            <a:r>
              <a:rPr kumimoji="1" lang="ja-JP" altLang="en-US" sz="4000" b="1" dirty="0" smtClean="0">
                <a:latin typeface="+mj-ea"/>
              </a:rPr>
              <a:t>非文字資料を対象とした</a:t>
            </a:r>
            <a:r>
              <a:rPr kumimoji="1" lang="en-US" altLang="ja-JP" sz="4000" b="1" dirty="0" smtClean="0">
                <a:latin typeface="+mj-ea"/>
              </a:rPr>
              <a:t/>
            </a:r>
            <a:br>
              <a:rPr kumimoji="1" lang="en-US" altLang="ja-JP" sz="4000" b="1" dirty="0" smtClean="0">
                <a:latin typeface="+mj-ea"/>
              </a:rPr>
            </a:br>
            <a:r>
              <a:rPr kumimoji="1" lang="en-US" altLang="ja-JP" sz="4000" b="1" dirty="0" smtClean="0">
                <a:latin typeface="+mj-ea"/>
              </a:rPr>
              <a:t>Ontology</a:t>
            </a:r>
            <a:r>
              <a:rPr kumimoji="1" lang="ja-JP" altLang="en-US" sz="4000" b="1" dirty="0" smtClean="0">
                <a:latin typeface="+mj-ea"/>
              </a:rPr>
              <a:t>データベースに対する</a:t>
            </a:r>
            <a:r>
              <a:rPr kumimoji="1" lang="en-US" altLang="ja-JP" sz="4000" b="1" dirty="0" smtClean="0">
                <a:latin typeface="+mj-ea"/>
              </a:rPr>
              <a:t/>
            </a:r>
            <a:br>
              <a:rPr kumimoji="1" lang="en-US" altLang="ja-JP" sz="4000" b="1" dirty="0" smtClean="0">
                <a:latin typeface="+mj-ea"/>
              </a:rPr>
            </a:br>
            <a:r>
              <a:rPr kumimoji="1" lang="en-US" altLang="ja-JP" sz="4000" b="1" dirty="0" smtClean="0">
                <a:latin typeface="+mj-ea"/>
              </a:rPr>
              <a:t>RDF</a:t>
            </a:r>
            <a:r>
              <a:rPr kumimoji="1" lang="ja-JP" altLang="en-US" sz="4000" b="1" dirty="0" smtClean="0">
                <a:latin typeface="+mj-ea"/>
              </a:rPr>
              <a:t>推論の適用</a:t>
            </a:r>
            <a:endParaRPr kumimoji="1" lang="ja-JP" altLang="en-US" sz="4000" b="1" dirty="0">
              <a:latin typeface="+mj-ea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267744" y="5877272"/>
            <a:ext cx="6192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/>
              <a:t>　木下研究室　</a:t>
            </a:r>
            <a:r>
              <a:rPr kumimoji="1" lang="en-US" altLang="ja-JP" sz="2800" dirty="0" smtClean="0"/>
              <a:t>200803016</a:t>
            </a:r>
            <a:r>
              <a:rPr kumimoji="1" lang="ja-JP" altLang="en-US" sz="2800" dirty="0" smtClean="0"/>
              <a:t>　平石和也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803969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850106"/>
          </a:xfrm>
        </p:spPr>
        <p:txBody>
          <a:bodyPr>
            <a:normAutofit/>
          </a:bodyPr>
          <a:lstStyle/>
          <a:p>
            <a:r>
              <a:rPr lang="en-US" altLang="ja-JP" sz="3600" dirty="0"/>
              <a:t>Jena</a:t>
            </a:r>
            <a:r>
              <a:rPr lang="ja-JP" altLang="en-US" sz="3600" dirty="0"/>
              <a:t>を用いた推論のプログラム</a:t>
            </a:r>
            <a:endParaRPr kumimoji="1" lang="ja-JP" altLang="en-US" sz="3600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124744"/>
            <a:ext cx="7560840" cy="5328592"/>
          </a:xfrm>
        </p:spPr>
      </p:pic>
      <p:sp>
        <p:nvSpPr>
          <p:cNvPr id="9" name="正方形/長方形 8"/>
          <p:cNvSpPr/>
          <p:nvPr/>
        </p:nvSpPr>
        <p:spPr>
          <a:xfrm>
            <a:off x="1835696" y="3861048"/>
            <a:ext cx="4248472" cy="4320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5580112" y="2996952"/>
            <a:ext cx="2520280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580112" y="2996952"/>
            <a:ext cx="2520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 smtClean="0"/>
              <a:t>必要な</a:t>
            </a:r>
            <a:r>
              <a:rPr kumimoji="1" lang="en-US" altLang="ja-JP" sz="1600" dirty="0" err="1" smtClean="0"/>
              <a:t>Reasoner</a:t>
            </a:r>
            <a:r>
              <a:rPr kumimoji="1" lang="ja-JP" altLang="en-US" sz="1600" dirty="0" smtClean="0"/>
              <a:t>を取得する</a:t>
            </a:r>
            <a:endParaRPr kumimoji="1" lang="ja-JP" altLang="en-US" sz="1600" dirty="0"/>
          </a:p>
        </p:txBody>
      </p:sp>
      <p:cxnSp>
        <p:nvCxnSpPr>
          <p:cNvPr id="17" name="直線コネクタ 16"/>
          <p:cNvCxnSpPr/>
          <p:nvPr/>
        </p:nvCxnSpPr>
        <p:spPr>
          <a:xfrm>
            <a:off x="7865707" y="3335506"/>
            <a:ext cx="0" cy="52554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/>
          <p:cNvCxnSpPr/>
          <p:nvPr/>
        </p:nvCxnSpPr>
        <p:spPr>
          <a:xfrm flipH="1">
            <a:off x="6156176" y="3861048"/>
            <a:ext cx="1728192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3722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850106"/>
          </a:xfrm>
        </p:spPr>
        <p:txBody>
          <a:bodyPr>
            <a:normAutofit/>
          </a:bodyPr>
          <a:lstStyle/>
          <a:p>
            <a:r>
              <a:rPr lang="en-US" altLang="ja-JP" sz="3600" dirty="0"/>
              <a:t>Jena</a:t>
            </a:r>
            <a:r>
              <a:rPr lang="ja-JP" altLang="en-US" sz="3600" dirty="0"/>
              <a:t>を用いた推論のプログラム</a:t>
            </a:r>
            <a:endParaRPr kumimoji="1" lang="ja-JP" altLang="en-US" sz="3600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124744"/>
            <a:ext cx="7560840" cy="5328592"/>
          </a:xfrm>
        </p:spPr>
      </p:pic>
      <p:sp>
        <p:nvSpPr>
          <p:cNvPr id="3" name="正方形/長方形 2"/>
          <p:cNvSpPr/>
          <p:nvPr/>
        </p:nvSpPr>
        <p:spPr>
          <a:xfrm>
            <a:off x="1907704" y="4293096"/>
            <a:ext cx="3384376" cy="4320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4211960" y="2935791"/>
            <a:ext cx="3960440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211960" y="2935791"/>
            <a:ext cx="39604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err="1" smtClean="0"/>
              <a:t>Reasoner</a:t>
            </a:r>
            <a:r>
              <a:rPr kumimoji="1" lang="ja-JP" altLang="en-US" sz="1600" dirty="0" smtClean="0"/>
              <a:t>にスキーマのデータをバインドする</a:t>
            </a:r>
            <a:endParaRPr kumimoji="1" lang="ja-JP" altLang="en-US" sz="1600" dirty="0"/>
          </a:p>
        </p:txBody>
      </p:sp>
      <p:cxnSp>
        <p:nvCxnSpPr>
          <p:cNvPr id="9" name="直線コネクタ 8"/>
          <p:cNvCxnSpPr/>
          <p:nvPr/>
        </p:nvCxnSpPr>
        <p:spPr>
          <a:xfrm>
            <a:off x="7878770" y="3274345"/>
            <a:ext cx="0" cy="101875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矢印コネクタ 10"/>
          <p:cNvCxnSpPr/>
          <p:nvPr/>
        </p:nvCxnSpPr>
        <p:spPr>
          <a:xfrm flipH="1">
            <a:off x="5436096" y="4293096"/>
            <a:ext cx="2448272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8639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850106"/>
          </a:xfrm>
        </p:spPr>
        <p:txBody>
          <a:bodyPr>
            <a:normAutofit/>
          </a:bodyPr>
          <a:lstStyle/>
          <a:p>
            <a:r>
              <a:rPr lang="en-US" altLang="ja-JP" sz="3600" dirty="0"/>
              <a:t>Jena</a:t>
            </a:r>
            <a:r>
              <a:rPr lang="ja-JP" altLang="en-US" sz="3600" dirty="0"/>
              <a:t>を用いた推論のプログラム</a:t>
            </a:r>
            <a:endParaRPr kumimoji="1" lang="ja-JP" altLang="en-US" sz="3600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124744"/>
            <a:ext cx="7560840" cy="5328592"/>
          </a:xfrm>
        </p:spPr>
      </p:pic>
      <p:sp>
        <p:nvSpPr>
          <p:cNvPr id="5" name="正方形/長方形 4"/>
          <p:cNvSpPr/>
          <p:nvPr/>
        </p:nvSpPr>
        <p:spPr>
          <a:xfrm>
            <a:off x="1907704" y="4797152"/>
            <a:ext cx="4536504" cy="3600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4824028" y="2924944"/>
            <a:ext cx="3204356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824028" y="2924944"/>
            <a:ext cx="33483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 err="1" smtClean="0">
                <a:ea typeface="HGPｺﾞｼｯｸE" pitchFamily="50" charset="-128"/>
                <a:cs typeface="DejaVu Sans" pitchFamily="34" charset="0"/>
              </a:rPr>
              <a:t>I</a:t>
            </a:r>
            <a:r>
              <a:rPr lang="en-US" altLang="ja-JP" sz="1600" dirty="0" err="1" smtClean="0"/>
              <a:t>nfModel</a:t>
            </a:r>
            <a:r>
              <a:rPr lang="ja-JP" altLang="en-US" sz="1600" dirty="0" smtClean="0"/>
              <a:t>オブジェクトを生成している</a:t>
            </a:r>
            <a:endParaRPr kumimoji="1" lang="ja-JP" altLang="en-US" sz="1600" dirty="0"/>
          </a:p>
        </p:txBody>
      </p:sp>
      <p:cxnSp>
        <p:nvCxnSpPr>
          <p:cNvPr id="9" name="直線コネクタ 8"/>
          <p:cNvCxnSpPr/>
          <p:nvPr/>
        </p:nvCxnSpPr>
        <p:spPr>
          <a:xfrm>
            <a:off x="7812360" y="3263498"/>
            <a:ext cx="0" cy="153365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矢印コネクタ 10"/>
          <p:cNvCxnSpPr/>
          <p:nvPr/>
        </p:nvCxnSpPr>
        <p:spPr>
          <a:xfrm flipH="1">
            <a:off x="6498214" y="4797152"/>
            <a:ext cx="1314146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8639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850106"/>
          </a:xfrm>
        </p:spPr>
        <p:txBody>
          <a:bodyPr>
            <a:normAutofit/>
          </a:bodyPr>
          <a:lstStyle/>
          <a:p>
            <a:r>
              <a:rPr lang="en-US" altLang="ja-JP" sz="3600" dirty="0" smtClean="0"/>
              <a:t>RDF</a:t>
            </a:r>
            <a:r>
              <a:rPr lang="ja-JP" altLang="en-US" sz="3600" dirty="0" smtClean="0"/>
              <a:t>で記述された推論の</a:t>
            </a:r>
            <a:r>
              <a:rPr kumimoji="1" lang="ja-JP" altLang="en-US" sz="3600" dirty="0" smtClean="0"/>
              <a:t>結果</a:t>
            </a:r>
            <a:endParaRPr kumimoji="1" lang="ja-JP" altLang="en-US" sz="3600" dirty="0"/>
          </a:p>
        </p:txBody>
      </p:sp>
      <p:pic>
        <p:nvPicPr>
          <p:cNvPr id="5" name="コンテンツ プレースホルダー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124744"/>
            <a:ext cx="7056784" cy="4968552"/>
          </a:xfrm>
        </p:spPr>
      </p:pic>
      <p:sp>
        <p:nvSpPr>
          <p:cNvPr id="3" name="円/楕円 2"/>
          <p:cNvSpPr/>
          <p:nvPr/>
        </p:nvSpPr>
        <p:spPr>
          <a:xfrm>
            <a:off x="1979712" y="4221088"/>
            <a:ext cx="504056" cy="21602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円/楕円 3"/>
          <p:cNvSpPr/>
          <p:nvPr/>
        </p:nvSpPr>
        <p:spPr>
          <a:xfrm>
            <a:off x="1659712" y="3861048"/>
            <a:ext cx="432048" cy="21602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" name="直線矢印コネクタ 6"/>
          <p:cNvCxnSpPr/>
          <p:nvPr/>
        </p:nvCxnSpPr>
        <p:spPr>
          <a:xfrm flipH="1" flipV="1">
            <a:off x="2483768" y="4437112"/>
            <a:ext cx="1008112" cy="504056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3635896" y="4869160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Hole</a:t>
            </a:r>
            <a:r>
              <a:rPr kumimoji="1" lang="ja-JP" altLang="en-US" dirty="0" smtClean="0"/>
              <a:t>のタグが追加される</a:t>
            </a:r>
            <a:endParaRPr kumimoji="1" lang="ja-JP" altLang="en-US" dirty="0"/>
          </a:p>
        </p:txBody>
      </p:sp>
      <p:sp>
        <p:nvSpPr>
          <p:cNvPr id="9" name="正方形/長方形 8"/>
          <p:cNvSpPr/>
          <p:nvPr/>
        </p:nvSpPr>
        <p:spPr>
          <a:xfrm>
            <a:off x="3635896" y="4869160"/>
            <a:ext cx="2592288" cy="3693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 9"/>
          <p:cNvSpPr/>
          <p:nvPr/>
        </p:nvSpPr>
        <p:spPr>
          <a:xfrm>
            <a:off x="2181497" y="3717819"/>
            <a:ext cx="2926080" cy="233208"/>
          </a:xfrm>
          <a:custGeom>
            <a:avLst/>
            <a:gdLst>
              <a:gd name="connsiteX0" fmla="*/ 2926080 w 2926080"/>
              <a:gd name="connsiteY0" fmla="*/ 233208 h 233208"/>
              <a:gd name="connsiteX1" fmla="*/ 2560320 w 2926080"/>
              <a:gd name="connsiteY1" fmla="*/ 37266 h 233208"/>
              <a:gd name="connsiteX2" fmla="*/ 757646 w 2926080"/>
              <a:gd name="connsiteY2" fmla="*/ 11140 h 233208"/>
              <a:gd name="connsiteX3" fmla="*/ 0 w 2926080"/>
              <a:gd name="connsiteY3" fmla="*/ 167894 h 233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26080" h="233208">
                <a:moveTo>
                  <a:pt x="2926080" y="233208"/>
                </a:moveTo>
                <a:cubicBezTo>
                  <a:pt x="2923903" y="153742"/>
                  <a:pt x="2921726" y="74277"/>
                  <a:pt x="2560320" y="37266"/>
                </a:cubicBezTo>
                <a:cubicBezTo>
                  <a:pt x="2198914" y="255"/>
                  <a:pt x="1184366" y="-10631"/>
                  <a:pt x="757646" y="11140"/>
                </a:cubicBezTo>
                <a:cubicBezTo>
                  <a:pt x="330926" y="32911"/>
                  <a:pt x="165463" y="100402"/>
                  <a:pt x="0" y="167894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dash"/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107577" y="3766361"/>
            <a:ext cx="2560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KIRI</a:t>
            </a:r>
            <a:r>
              <a:rPr kumimoji="1" lang="ja-JP" altLang="en-US" dirty="0" smtClean="0"/>
              <a:t>のタグが追加される</a:t>
            </a:r>
            <a:endParaRPr kumimoji="1" lang="ja-JP" altLang="en-US" dirty="0"/>
          </a:p>
        </p:txBody>
      </p:sp>
      <p:sp>
        <p:nvSpPr>
          <p:cNvPr id="12" name="正方形/長方形 11"/>
          <p:cNvSpPr/>
          <p:nvPr/>
        </p:nvSpPr>
        <p:spPr>
          <a:xfrm>
            <a:off x="5107577" y="3766361"/>
            <a:ext cx="2488759" cy="3693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163626" y="6082930"/>
            <a:ext cx="65133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/>
              <a:t>記載されていない情報を推論により導出することが</a:t>
            </a:r>
            <a:r>
              <a:rPr lang="ja-JP" altLang="en-US" sz="2000" b="1" dirty="0" smtClean="0"/>
              <a:t>できた。</a:t>
            </a:r>
            <a:endParaRPr lang="en-US" altLang="ja-JP" sz="2000" b="1" dirty="0"/>
          </a:p>
        </p:txBody>
      </p:sp>
      <p:sp>
        <p:nvSpPr>
          <p:cNvPr id="13" name="右矢印 12"/>
          <p:cNvSpPr/>
          <p:nvPr/>
        </p:nvSpPr>
        <p:spPr>
          <a:xfrm>
            <a:off x="1331640" y="6082930"/>
            <a:ext cx="760120" cy="40011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20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kumimoji="1" lang="ja-JP" altLang="en-US" dirty="0" smtClean="0"/>
              <a:t>結論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412776"/>
            <a:ext cx="8291264" cy="471338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ja-JP" sz="2800" dirty="0"/>
          </a:p>
          <a:p>
            <a:r>
              <a:rPr kumimoji="1" lang="ja-JP" altLang="en-US" sz="2800" dirty="0" smtClean="0"/>
              <a:t>記載されていない情報により、民具間などの新たな関係が見えるようになった。</a:t>
            </a:r>
            <a:endParaRPr kumimoji="1" lang="en-US" altLang="ja-JP" sz="2800" dirty="0" smtClean="0"/>
          </a:p>
          <a:p>
            <a:endParaRPr lang="en-US" altLang="ja-JP" sz="2800" dirty="0"/>
          </a:p>
          <a:p>
            <a:r>
              <a:rPr kumimoji="1" lang="ja-JP" altLang="en-US" sz="2800" dirty="0" smtClean="0"/>
              <a:t>しかし、</a:t>
            </a:r>
            <a:r>
              <a:rPr kumimoji="1" lang="en-US" altLang="ja-JP" sz="2800" dirty="0" smtClean="0"/>
              <a:t>RDF</a:t>
            </a:r>
            <a:r>
              <a:rPr kumimoji="1" lang="ja-JP" altLang="en-US" sz="2800" dirty="0" smtClean="0"/>
              <a:t>データや推論のプログラムを記述する際、手動で行うので構築に時間が掛かったり、修正に手間が掛かるなどの問題点がある。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900845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今後の課題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95536" y="1700808"/>
            <a:ext cx="8229600" cy="4525963"/>
          </a:xfrm>
        </p:spPr>
        <p:txBody>
          <a:bodyPr>
            <a:normAutofit/>
          </a:bodyPr>
          <a:lstStyle/>
          <a:p>
            <a:r>
              <a:rPr kumimoji="1" lang="ja-JP" altLang="en-US" sz="2800" dirty="0" smtClean="0"/>
              <a:t>全ての民具カードに記載されている情報に対して推論を行う。</a:t>
            </a:r>
            <a:endParaRPr kumimoji="1" lang="en-US" altLang="ja-JP" sz="2800" dirty="0" smtClean="0"/>
          </a:p>
          <a:p>
            <a:endParaRPr lang="en-US" altLang="ja-JP" sz="2800" dirty="0"/>
          </a:p>
          <a:p>
            <a:r>
              <a:rPr kumimoji="1" lang="en-US" altLang="ja-JP" sz="2800" dirty="0" smtClean="0"/>
              <a:t>Excel</a:t>
            </a:r>
            <a:r>
              <a:rPr kumimoji="1" lang="ja-JP" altLang="en-US" sz="2800" dirty="0" smtClean="0"/>
              <a:t>などに記述されている情報を簡単に利用できる</a:t>
            </a:r>
            <a:r>
              <a:rPr kumimoji="1" lang="en-US" altLang="ja-JP" sz="2800" dirty="0" smtClean="0"/>
              <a:t>RDF</a:t>
            </a:r>
            <a:r>
              <a:rPr kumimoji="1" lang="ja-JP" altLang="en-US" sz="2800" dirty="0" smtClean="0"/>
              <a:t>データ記述システムや推論システムの開発。</a:t>
            </a:r>
            <a:endParaRPr kumimoji="1" lang="en-US" altLang="ja-JP" sz="2800" dirty="0" smtClean="0"/>
          </a:p>
          <a:p>
            <a:endParaRPr lang="en-US" altLang="ja-JP" sz="2800" dirty="0"/>
          </a:p>
          <a:p>
            <a:r>
              <a:rPr kumimoji="1" lang="en-US" altLang="ja-JP" sz="2800" dirty="0" smtClean="0"/>
              <a:t>Ontology</a:t>
            </a:r>
            <a:r>
              <a:rPr kumimoji="1" lang="ja-JP" altLang="en-US" sz="2800" dirty="0" smtClean="0"/>
              <a:t>を構築する際に同時に推論を行い</a:t>
            </a:r>
            <a:r>
              <a:rPr lang="ja-JP" altLang="en-US" sz="2800" dirty="0" smtClean="0"/>
              <a:t>、新たな関係も一緒に導出するシステムの開発。</a:t>
            </a:r>
            <a:endParaRPr kumimoji="1" lang="en-US" altLang="ja-JP" sz="2800" dirty="0" smtClean="0"/>
          </a:p>
        </p:txBody>
      </p:sp>
    </p:spTree>
    <p:extLst>
      <p:ext uri="{BB962C8B-B14F-4D97-AF65-F5344CB8AC3E}">
        <p14:creationId xmlns:p14="http://schemas.microsoft.com/office/powerpoint/2010/main" val="21622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研究背景</a:t>
            </a:r>
            <a:endParaRPr kumimoji="1" lang="ja-JP" altLang="en-US" dirty="0"/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>
          <a:xfrm>
            <a:off x="467544" y="1700808"/>
            <a:ext cx="7992888" cy="4281339"/>
          </a:xfrm>
        </p:spPr>
        <p:txBody>
          <a:bodyPr>
            <a:normAutofit/>
          </a:bodyPr>
          <a:lstStyle/>
          <a:p>
            <a:r>
              <a:rPr kumimoji="1" lang="ja-JP" altLang="en-US" sz="2800" dirty="0" smtClean="0"/>
              <a:t>非文字資料の体系化として神奈川大学</a:t>
            </a:r>
            <a:r>
              <a:rPr kumimoji="1" lang="en-US" altLang="ja-JP" sz="2800" dirty="0" smtClean="0"/>
              <a:t>21</a:t>
            </a:r>
            <a:r>
              <a:rPr kumimoji="1" lang="ja-JP" altLang="en-US" sz="2800" dirty="0" smtClean="0"/>
              <a:t>世紀</a:t>
            </a:r>
            <a:r>
              <a:rPr kumimoji="1" lang="en-US" altLang="ja-JP" sz="2800" dirty="0" smtClean="0"/>
              <a:t>COE</a:t>
            </a:r>
            <a:r>
              <a:rPr kumimoji="1" lang="ja-JP" altLang="en-US" sz="2800" dirty="0" smtClean="0"/>
              <a:t>プログラムが行われた。</a:t>
            </a:r>
            <a:r>
              <a:rPr kumimoji="1" lang="en-US" altLang="ja-JP" sz="2800" dirty="0" smtClean="0"/>
              <a:t>(2008</a:t>
            </a:r>
            <a:r>
              <a:rPr kumimoji="1" lang="ja-JP" altLang="en-US" sz="2800" dirty="0" smtClean="0"/>
              <a:t>年</a:t>
            </a:r>
            <a:r>
              <a:rPr kumimoji="1" lang="en-US" altLang="ja-JP" sz="2800" dirty="0" smtClean="0"/>
              <a:t>3</a:t>
            </a:r>
            <a:r>
              <a:rPr kumimoji="1" lang="ja-JP" altLang="en-US" sz="2800" dirty="0" smtClean="0"/>
              <a:t>月</a:t>
            </a:r>
            <a:r>
              <a:rPr kumimoji="1" lang="en-US" altLang="ja-JP" sz="2800" dirty="0" smtClean="0"/>
              <a:t>31</a:t>
            </a:r>
            <a:r>
              <a:rPr kumimoji="1" lang="ja-JP" altLang="en-US" sz="2800" dirty="0" smtClean="0"/>
              <a:t>日終了</a:t>
            </a:r>
            <a:r>
              <a:rPr kumimoji="1" lang="en-US" altLang="ja-JP" sz="2800" dirty="0" smtClean="0"/>
              <a:t>)</a:t>
            </a:r>
          </a:p>
          <a:p>
            <a:pPr marL="0" indent="0">
              <a:buNone/>
            </a:pPr>
            <a:endParaRPr kumimoji="1" lang="en-US" altLang="ja-JP" sz="2800" dirty="0" smtClean="0"/>
          </a:p>
          <a:p>
            <a:r>
              <a:rPr lang="ja-JP" altLang="en-US" sz="2800" dirty="0"/>
              <a:t>先行研究では非文字資料</a:t>
            </a:r>
            <a:r>
              <a:rPr lang="ja-JP" altLang="en-US" sz="2800" dirty="0" smtClean="0"/>
              <a:t>の</a:t>
            </a:r>
            <a:r>
              <a:rPr lang="en-US" altLang="ja-JP" sz="2800" dirty="0" smtClean="0"/>
              <a:t>Ontology</a:t>
            </a:r>
            <a:r>
              <a:rPr lang="ja-JP" altLang="en-US" sz="2800" dirty="0" smtClean="0"/>
              <a:t>を</a:t>
            </a:r>
            <a:r>
              <a:rPr lang="ja-JP" altLang="en-US" sz="2800" dirty="0"/>
              <a:t>構築し、研究者に対し意義のある新たな知見の提示が可能なことを示した</a:t>
            </a:r>
            <a:r>
              <a:rPr lang="ja-JP" altLang="en-US" sz="2800" dirty="0" smtClean="0"/>
              <a:t>。</a:t>
            </a:r>
            <a:r>
              <a:rPr lang="en-US" altLang="ja-JP" sz="2800" dirty="0" smtClean="0"/>
              <a:t>(</a:t>
            </a:r>
            <a:r>
              <a:rPr lang="ja-JP" altLang="en-US" sz="2800" dirty="0" smtClean="0"/>
              <a:t>松澤研究室　佐藤俊輔</a:t>
            </a:r>
            <a:r>
              <a:rPr lang="en-US" altLang="ja-JP" sz="2800" dirty="0" smtClean="0"/>
              <a:t>)</a:t>
            </a:r>
          </a:p>
          <a:p>
            <a:pPr marL="0" indent="0">
              <a:buNone/>
            </a:pPr>
            <a:endParaRPr lang="en-US" altLang="ja-JP" sz="2800" dirty="0"/>
          </a:p>
          <a:p>
            <a:r>
              <a:rPr lang="ja-JP" altLang="en-US" sz="2800" dirty="0"/>
              <a:t>しかし、具体的な推論機構については未解決であった。</a:t>
            </a:r>
            <a:endParaRPr lang="en-US" altLang="ja-JP" sz="2800" dirty="0"/>
          </a:p>
        </p:txBody>
      </p:sp>
    </p:spTree>
    <p:extLst>
      <p:ext uri="{BB962C8B-B14F-4D97-AF65-F5344CB8AC3E}">
        <p14:creationId xmlns:p14="http://schemas.microsoft.com/office/powerpoint/2010/main" val="74130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研究目的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67544" y="1844824"/>
            <a:ext cx="8352928" cy="4536504"/>
          </a:xfrm>
        </p:spPr>
        <p:txBody>
          <a:bodyPr>
            <a:normAutofit/>
          </a:bodyPr>
          <a:lstStyle/>
          <a:p>
            <a:r>
              <a:rPr lang="ja-JP" altLang="en-US" sz="2800" dirty="0" smtClean="0"/>
              <a:t>先行研究された非文字資料の</a:t>
            </a:r>
            <a:r>
              <a:rPr lang="en-US" altLang="ja-JP" sz="2800" dirty="0" smtClean="0"/>
              <a:t>Ontology</a:t>
            </a:r>
            <a:r>
              <a:rPr lang="ja-JP" altLang="en-US" sz="2800" dirty="0" smtClean="0"/>
              <a:t>に</a:t>
            </a:r>
            <a:r>
              <a:rPr lang="en-US" altLang="ja-JP" sz="2800" dirty="0" smtClean="0"/>
              <a:t>Jena</a:t>
            </a:r>
            <a:r>
              <a:rPr lang="ja-JP" altLang="en-US" sz="2800" dirty="0" smtClean="0"/>
              <a:t>を用いた</a:t>
            </a:r>
            <a:r>
              <a:rPr lang="en-US" altLang="ja-JP" sz="2800" dirty="0" smtClean="0"/>
              <a:t>RDF</a:t>
            </a:r>
            <a:r>
              <a:rPr lang="ja-JP" altLang="en-US" sz="2800" dirty="0" smtClean="0"/>
              <a:t>の推論を導入し、明示されていない関係を導出する。</a:t>
            </a:r>
            <a:endParaRPr lang="en-US" altLang="ja-JP" sz="2800" dirty="0" smtClean="0"/>
          </a:p>
          <a:p>
            <a:pPr marL="0" indent="0">
              <a:buNone/>
            </a:pPr>
            <a:endParaRPr kumimoji="1" lang="en-US" altLang="ja-JP" sz="2800" dirty="0"/>
          </a:p>
          <a:p>
            <a:r>
              <a:rPr kumimoji="1" lang="ja-JP" altLang="en-US" sz="2800" dirty="0" smtClean="0"/>
              <a:t>明示されていない関係を導出することで、新たな関係を発見することができ、非文字資料の</a:t>
            </a:r>
            <a:r>
              <a:rPr kumimoji="1" lang="en-US" altLang="ja-JP" sz="2800" dirty="0" smtClean="0"/>
              <a:t>Ontology</a:t>
            </a:r>
            <a:r>
              <a:rPr kumimoji="1" lang="ja-JP" altLang="en-US" sz="2800" dirty="0" smtClean="0"/>
              <a:t>の有意性を実証する。</a:t>
            </a:r>
            <a:endParaRPr kumimoji="1" lang="en-US" altLang="ja-JP" sz="2800" dirty="0" smtClean="0"/>
          </a:p>
          <a:p>
            <a:pPr marL="0" indent="0">
              <a:buNone/>
            </a:pPr>
            <a:endParaRPr lang="en-US" altLang="ja-JP" sz="2800" dirty="0"/>
          </a:p>
          <a:p>
            <a:endParaRPr kumimoji="1" lang="en-US" altLang="ja-JP" sz="2800" dirty="0" smtClean="0"/>
          </a:p>
        </p:txBody>
      </p:sp>
    </p:spTree>
    <p:extLst>
      <p:ext uri="{BB962C8B-B14F-4D97-AF65-F5344CB8AC3E}">
        <p14:creationId xmlns:p14="http://schemas.microsoft.com/office/powerpoint/2010/main" val="1674687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kumimoji="1" lang="ja-JP" altLang="en-US" sz="2800" dirty="0" smtClean="0"/>
              <a:t>民具カード</a:t>
            </a:r>
            <a:endParaRPr kumimoji="1" lang="ja-JP" altLang="en-US" sz="28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08720"/>
            <a:ext cx="9144000" cy="594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4144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79005" y="29614"/>
            <a:ext cx="8229600" cy="706090"/>
          </a:xfrm>
        </p:spPr>
        <p:txBody>
          <a:bodyPr>
            <a:normAutofit/>
          </a:bodyPr>
          <a:lstStyle/>
          <a:p>
            <a:r>
              <a:rPr lang="en-US" altLang="ja-JP" sz="3200" dirty="0" smtClean="0"/>
              <a:t>Ontology</a:t>
            </a:r>
            <a:r>
              <a:rPr lang="ja-JP" altLang="en-US" sz="3200" dirty="0" smtClean="0"/>
              <a:t>化</a:t>
            </a:r>
            <a:endParaRPr kumimoji="1" lang="ja-JP" altLang="en-US" sz="3200" dirty="0"/>
          </a:p>
        </p:txBody>
      </p:sp>
      <p:sp>
        <p:nvSpPr>
          <p:cNvPr id="4" name="円/楕円 3"/>
          <p:cNvSpPr/>
          <p:nvPr/>
        </p:nvSpPr>
        <p:spPr>
          <a:xfrm>
            <a:off x="2384545" y="978309"/>
            <a:ext cx="1323595" cy="590437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555013" y="1045526"/>
            <a:ext cx="936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 smtClean="0"/>
              <a:t>民具</a:t>
            </a:r>
            <a:endParaRPr kumimoji="1" lang="ja-JP" altLang="en-US" sz="2800" b="1" dirty="0"/>
          </a:p>
        </p:txBody>
      </p:sp>
      <p:sp>
        <p:nvSpPr>
          <p:cNvPr id="11" name="円/楕円 10"/>
          <p:cNvSpPr/>
          <p:nvPr/>
        </p:nvSpPr>
        <p:spPr>
          <a:xfrm>
            <a:off x="2206467" y="2142841"/>
            <a:ext cx="1656184" cy="595663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325263" y="2189364"/>
            <a:ext cx="141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 smtClean="0"/>
              <a:t>分類番号</a:t>
            </a:r>
            <a:endParaRPr kumimoji="1" lang="ja-JP" altLang="en-US" sz="2400" b="1" dirty="0"/>
          </a:p>
        </p:txBody>
      </p:sp>
      <p:sp>
        <p:nvSpPr>
          <p:cNvPr id="23" name="円/楕円 22"/>
          <p:cNvSpPr/>
          <p:nvPr/>
        </p:nvSpPr>
        <p:spPr>
          <a:xfrm>
            <a:off x="2278475" y="3073728"/>
            <a:ext cx="1512168" cy="474847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2564276" y="3073728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 smtClean="0"/>
              <a:t>28116</a:t>
            </a:r>
            <a:endParaRPr kumimoji="1" lang="ja-JP" altLang="en-US" sz="2400" b="1" dirty="0"/>
          </a:p>
        </p:txBody>
      </p:sp>
      <p:sp>
        <p:nvSpPr>
          <p:cNvPr id="25" name="円/楕円 24"/>
          <p:cNvSpPr/>
          <p:nvPr/>
        </p:nvSpPr>
        <p:spPr>
          <a:xfrm>
            <a:off x="1801427" y="4030591"/>
            <a:ext cx="2565280" cy="524091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2063794" y="4061805"/>
            <a:ext cx="2146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 smtClean="0"/>
              <a:t>錐の使用目的</a:t>
            </a:r>
            <a:endParaRPr kumimoji="1" lang="ja-JP" altLang="en-US" sz="2400" b="1" dirty="0"/>
          </a:p>
        </p:txBody>
      </p:sp>
      <p:sp>
        <p:nvSpPr>
          <p:cNvPr id="27" name="円/楕円 26"/>
          <p:cNvSpPr/>
          <p:nvPr/>
        </p:nvSpPr>
        <p:spPr>
          <a:xfrm>
            <a:off x="1702411" y="4953981"/>
            <a:ext cx="2664296" cy="648072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1875331" y="5047184"/>
            <a:ext cx="23184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 smtClean="0"/>
              <a:t>木に穴をあける</a:t>
            </a:r>
            <a:endParaRPr kumimoji="1" lang="ja-JP" altLang="en-US" sz="2400" b="1" dirty="0"/>
          </a:p>
        </p:txBody>
      </p:sp>
      <p:sp>
        <p:nvSpPr>
          <p:cNvPr id="29" name="円/楕円 28"/>
          <p:cNvSpPr/>
          <p:nvPr/>
        </p:nvSpPr>
        <p:spPr>
          <a:xfrm>
            <a:off x="908092" y="6062060"/>
            <a:ext cx="921905" cy="504056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1023538" y="6114033"/>
            <a:ext cx="7778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 smtClean="0"/>
              <a:t>木に</a:t>
            </a:r>
            <a:endParaRPr kumimoji="1" lang="ja-JP" altLang="en-US" sz="2000" b="1" dirty="0"/>
          </a:p>
        </p:txBody>
      </p:sp>
      <p:sp>
        <p:nvSpPr>
          <p:cNvPr id="31" name="円/楕円 30"/>
          <p:cNvSpPr/>
          <p:nvPr/>
        </p:nvSpPr>
        <p:spPr>
          <a:xfrm>
            <a:off x="2555013" y="6062060"/>
            <a:ext cx="936104" cy="504056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2699029" y="6114033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 smtClean="0"/>
              <a:t>穴を</a:t>
            </a:r>
            <a:endParaRPr kumimoji="1" lang="ja-JP" altLang="en-US" sz="2000" b="1" dirty="0"/>
          </a:p>
        </p:txBody>
      </p:sp>
      <p:sp>
        <p:nvSpPr>
          <p:cNvPr id="33" name="円/楕円 32"/>
          <p:cNvSpPr/>
          <p:nvPr/>
        </p:nvSpPr>
        <p:spPr>
          <a:xfrm>
            <a:off x="4076444" y="6062060"/>
            <a:ext cx="1152128" cy="504056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4193786" y="6114033"/>
            <a:ext cx="10347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 smtClean="0"/>
              <a:t>あける</a:t>
            </a:r>
            <a:endParaRPr kumimoji="1" lang="ja-JP" altLang="en-US" sz="2000" b="1" dirty="0"/>
          </a:p>
        </p:txBody>
      </p:sp>
      <p:cxnSp>
        <p:nvCxnSpPr>
          <p:cNvPr id="41" name="直線矢印コネクタ 40"/>
          <p:cNvCxnSpPr>
            <a:stCxn id="11" idx="0"/>
          </p:cNvCxnSpPr>
          <p:nvPr/>
        </p:nvCxnSpPr>
        <p:spPr>
          <a:xfrm flipH="1" flipV="1">
            <a:off x="3023065" y="1602354"/>
            <a:ext cx="11494" cy="54048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矢印コネクタ 42"/>
          <p:cNvCxnSpPr>
            <a:stCxn id="23" idx="0"/>
            <a:endCxn id="11" idx="4"/>
          </p:cNvCxnSpPr>
          <p:nvPr/>
        </p:nvCxnSpPr>
        <p:spPr>
          <a:xfrm flipV="1">
            <a:off x="3034559" y="2738504"/>
            <a:ext cx="0" cy="33522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矢印コネクタ 46"/>
          <p:cNvCxnSpPr/>
          <p:nvPr/>
        </p:nvCxnSpPr>
        <p:spPr>
          <a:xfrm flipV="1">
            <a:off x="3046343" y="3561233"/>
            <a:ext cx="0" cy="38924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矢印コネクタ 53"/>
          <p:cNvCxnSpPr>
            <a:stCxn id="27" idx="0"/>
          </p:cNvCxnSpPr>
          <p:nvPr/>
        </p:nvCxnSpPr>
        <p:spPr>
          <a:xfrm flipH="1" flipV="1">
            <a:off x="3023065" y="4585897"/>
            <a:ext cx="11494" cy="36808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矢印コネクタ 55"/>
          <p:cNvCxnSpPr/>
          <p:nvPr/>
        </p:nvCxnSpPr>
        <p:spPr>
          <a:xfrm flipV="1">
            <a:off x="1514175" y="5534102"/>
            <a:ext cx="722311" cy="55321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矢印コネクタ 57"/>
          <p:cNvCxnSpPr>
            <a:stCxn id="31" idx="0"/>
            <a:endCxn id="27" idx="4"/>
          </p:cNvCxnSpPr>
          <p:nvPr/>
        </p:nvCxnSpPr>
        <p:spPr>
          <a:xfrm flipV="1">
            <a:off x="3023065" y="5602053"/>
            <a:ext cx="11494" cy="46000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矢印コネクタ 59"/>
          <p:cNvCxnSpPr>
            <a:endCxn id="27" idx="5"/>
          </p:cNvCxnSpPr>
          <p:nvPr/>
        </p:nvCxnSpPr>
        <p:spPr>
          <a:xfrm flipH="1" flipV="1">
            <a:off x="3976530" y="5507145"/>
            <a:ext cx="390177" cy="6068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テキスト ボックス 2"/>
          <p:cNvSpPr txBox="1"/>
          <p:nvPr/>
        </p:nvSpPr>
        <p:spPr>
          <a:xfrm>
            <a:off x="4251609" y="5647390"/>
            <a:ext cx="1029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 smtClean="0">
                <a:solidFill>
                  <a:srgbClr val="00B050"/>
                </a:solidFill>
              </a:rPr>
              <a:t>part-of</a:t>
            </a:r>
            <a:endParaRPr kumimoji="1" lang="ja-JP" altLang="en-US" b="1" dirty="0">
              <a:solidFill>
                <a:srgbClr val="00B05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064776" y="5647390"/>
            <a:ext cx="992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 smtClean="0">
                <a:solidFill>
                  <a:srgbClr val="00B050"/>
                </a:solidFill>
              </a:rPr>
              <a:t>part-of</a:t>
            </a:r>
            <a:endParaRPr lang="ja-JP" altLang="en-US" b="1" dirty="0">
              <a:solidFill>
                <a:srgbClr val="00B05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890746" y="5647390"/>
            <a:ext cx="869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 smtClean="0">
                <a:solidFill>
                  <a:srgbClr val="00B050"/>
                </a:solidFill>
              </a:rPr>
              <a:t>part-of</a:t>
            </a:r>
            <a:endParaRPr lang="ja-JP" altLang="en-US" b="1" dirty="0">
              <a:solidFill>
                <a:srgbClr val="00B05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165296" y="4560677"/>
            <a:ext cx="139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solidFill>
                  <a:srgbClr val="00B050"/>
                </a:solidFill>
              </a:rPr>
              <a:t>instance-of</a:t>
            </a:r>
            <a:endParaRPr kumimoji="1" lang="ja-JP" altLang="en-US" b="1" dirty="0">
              <a:solidFill>
                <a:srgbClr val="00B05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165296" y="2721450"/>
            <a:ext cx="578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solidFill>
                  <a:srgbClr val="00B050"/>
                </a:solidFill>
              </a:rPr>
              <a:t>is-a</a:t>
            </a:r>
            <a:endParaRPr kumimoji="1" lang="ja-JP" altLang="en-US" b="1" dirty="0">
              <a:solidFill>
                <a:srgbClr val="00B050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123202" y="1687931"/>
            <a:ext cx="139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solidFill>
                  <a:srgbClr val="00B050"/>
                </a:solidFill>
              </a:rPr>
              <a:t>attribute-of</a:t>
            </a:r>
            <a:endParaRPr kumimoji="1" lang="ja-JP" altLang="en-US" b="1" dirty="0">
              <a:solidFill>
                <a:srgbClr val="00B050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137060" y="3581149"/>
            <a:ext cx="1340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>
                <a:solidFill>
                  <a:srgbClr val="00B050"/>
                </a:solidFill>
              </a:rPr>
              <a:t>attribute-of</a:t>
            </a:r>
            <a:endParaRPr lang="ja-JP" altLang="en-US" b="1" dirty="0">
              <a:solidFill>
                <a:srgbClr val="00B050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005144" y="1687931"/>
            <a:ext cx="3576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ある概念を構成している属性情報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353193" y="2721450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下位概念は上位概念である</a:t>
            </a:r>
            <a:endParaRPr kumimoji="1" lang="ja-JP" altLang="en-US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677229" y="4560677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概念と具体例の関係</a:t>
            </a:r>
            <a:endParaRPr kumimoji="1" lang="ja-JP" altLang="en-US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5929257" y="5626041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全体</a:t>
            </a:r>
            <a:r>
              <a:rPr kumimoji="1" lang="en-US" altLang="ja-JP" dirty="0" smtClean="0"/>
              <a:t>-</a:t>
            </a:r>
            <a:r>
              <a:rPr kumimoji="1" lang="ja-JP" altLang="en-US" dirty="0" smtClean="0"/>
              <a:t>部分関係</a:t>
            </a:r>
            <a:endParaRPr kumimoji="1" lang="ja-JP" altLang="en-US" dirty="0"/>
          </a:p>
        </p:txBody>
      </p:sp>
      <p:sp>
        <p:nvSpPr>
          <p:cNvPr id="18" name="正方形/長方形 17"/>
          <p:cNvSpPr/>
          <p:nvPr/>
        </p:nvSpPr>
        <p:spPr>
          <a:xfrm>
            <a:off x="5005144" y="1687931"/>
            <a:ext cx="3455288" cy="3693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/>
          <p:cNvSpPr/>
          <p:nvPr/>
        </p:nvSpPr>
        <p:spPr>
          <a:xfrm>
            <a:off x="5353193" y="2738504"/>
            <a:ext cx="2880320" cy="33522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/>
          <p:cNvSpPr/>
          <p:nvPr/>
        </p:nvSpPr>
        <p:spPr>
          <a:xfrm>
            <a:off x="5677229" y="4585897"/>
            <a:ext cx="2232248" cy="34411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/>
          <p:cNvSpPr/>
          <p:nvPr/>
        </p:nvSpPr>
        <p:spPr>
          <a:xfrm>
            <a:off x="5929257" y="5647390"/>
            <a:ext cx="1595071" cy="347983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5" name="直線コネクタ 34"/>
          <p:cNvCxnSpPr/>
          <p:nvPr/>
        </p:nvCxnSpPr>
        <p:spPr>
          <a:xfrm>
            <a:off x="4713350" y="1872597"/>
            <a:ext cx="194775" cy="0"/>
          </a:xfrm>
          <a:prstGeom prst="line">
            <a:avLst/>
          </a:prstGeom>
          <a:ln w="317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コネクタ 44"/>
          <p:cNvCxnSpPr/>
          <p:nvPr/>
        </p:nvCxnSpPr>
        <p:spPr>
          <a:xfrm>
            <a:off x="5005144" y="2906116"/>
            <a:ext cx="194775" cy="0"/>
          </a:xfrm>
          <a:prstGeom prst="line">
            <a:avLst/>
          </a:prstGeom>
          <a:ln w="317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コネクタ 45"/>
          <p:cNvCxnSpPr/>
          <p:nvPr/>
        </p:nvCxnSpPr>
        <p:spPr>
          <a:xfrm>
            <a:off x="5353193" y="4757953"/>
            <a:ext cx="194775" cy="0"/>
          </a:xfrm>
          <a:prstGeom prst="line">
            <a:avLst/>
          </a:prstGeom>
          <a:ln w="317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コネクタ 47"/>
          <p:cNvCxnSpPr/>
          <p:nvPr/>
        </p:nvCxnSpPr>
        <p:spPr>
          <a:xfrm>
            <a:off x="5593911" y="5824024"/>
            <a:ext cx="194775" cy="0"/>
          </a:xfrm>
          <a:prstGeom prst="line">
            <a:avLst/>
          </a:prstGeom>
          <a:ln w="317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589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円/楕円 33"/>
          <p:cNvSpPr/>
          <p:nvPr/>
        </p:nvSpPr>
        <p:spPr>
          <a:xfrm>
            <a:off x="3995936" y="5680412"/>
            <a:ext cx="1512168" cy="52322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円/楕円 20"/>
          <p:cNvSpPr/>
          <p:nvPr/>
        </p:nvSpPr>
        <p:spPr>
          <a:xfrm>
            <a:off x="6372200" y="3576292"/>
            <a:ext cx="1224136" cy="52322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/>
        </p:nvSpPr>
        <p:spPr>
          <a:xfrm>
            <a:off x="611560" y="5157192"/>
            <a:ext cx="2088232" cy="52322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95577" y="274638"/>
            <a:ext cx="7592847" cy="706090"/>
          </a:xfrm>
        </p:spPr>
        <p:txBody>
          <a:bodyPr>
            <a:noAutofit/>
          </a:bodyPr>
          <a:lstStyle/>
          <a:p>
            <a:r>
              <a:rPr kumimoji="1" lang="en-US" altLang="ja-JP" sz="3200" dirty="0" smtClean="0"/>
              <a:t>RDF (Resource Description Framework)</a:t>
            </a:r>
            <a:endParaRPr kumimoji="1" lang="ja-JP" altLang="en-US" sz="3200" dirty="0"/>
          </a:p>
        </p:txBody>
      </p:sp>
      <p:sp>
        <p:nvSpPr>
          <p:cNvPr id="4" name="円/楕円 3"/>
          <p:cNvSpPr/>
          <p:nvPr/>
        </p:nvSpPr>
        <p:spPr>
          <a:xfrm>
            <a:off x="1115616" y="3501008"/>
            <a:ext cx="1160122" cy="58430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409665" y="3531550"/>
            <a:ext cx="6712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 smtClean="0"/>
              <a:t>錐</a:t>
            </a:r>
            <a:endParaRPr kumimoji="1" lang="ja-JP" altLang="en-US" sz="2800" b="1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95577" y="5157192"/>
            <a:ext cx="16881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 smtClean="0"/>
              <a:t>分類番号</a:t>
            </a:r>
            <a:endParaRPr kumimoji="1" lang="ja-JP" altLang="en-US" sz="2800" b="1" dirty="0"/>
          </a:p>
        </p:txBody>
      </p:sp>
      <p:cxnSp>
        <p:nvCxnSpPr>
          <p:cNvPr id="9" name="直線矢印コネクタ 8"/>
          <p:cNvCxnSpPr/>
          <p:nvPr/>
        </p:nvCxnSpPr>
        <p:spPr>
          <a:xfrm flipV="1">
            <a:off x="1620362" y="4221088"/>
            <a:ext cx="0" cy="79183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/>
          <p:cNvSpPr txBox="1"/>
          <p:nvPr/>
        </p:nvSpPr>
        <p:spPr>
          <a:xfrm>
            <a:off x="1745296" y="4437112"/>
            <a:ext cx="95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err="1" smtClean="0"/>
              <a:t>rdf</a:t>
            </a:r>
            <a:r>
              <a:rPr lang="en-US" altLang="ja-JP" dirty="0" err="1" smtClean="0"/>
              <a:t>:type</a:t>
            </a:r>
            <a:endParaRPr kumimoji="1" lang="ja-JP" altLang="en-US" dirty="0"/>
          </a:p>
        </p:txBody>
      </p:sp>
      <p:sp>
        <p:nvSpPr>
          <p:cNvPr id="12" name="円/楕円 11"/>
          <p:cNvSpPr/>
          <p:nvPr/>
        </p:nvSpPr>
        <p:spPr>
          <a:xfrm>
            <a:off x="3449857" y="2492896"/>
            <a:ext cx="1897687" cy="52322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491880" y="2492896"/>
            <a:ext cx="18319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b="1" dirty="0"/>
              <a:t>穴</a:t>
            </a:r>
            <a:r>
              <a:rPr lang="ja-JP" altLang="en-US" sz="2800" b="1" dirty="0" smtClean="0"/>
              <a:t>を</a:t>
            </a:r>
            <a:r>
              <a:rPr lang="ja-JP" altLang="en-US" sz="2800" b="1" dirty="0"/>
              <a:t>あける</a:t>
            </a:r>
            <a:endParaRPr lang="en-US" altLang="ja-JP" sz="2800" b="1" dirty="0" smtClean="0"/>
          </a:p>
        </p:txBody>
      </p:sp>
      <p:cxnSp>
        <p:nvCxnSpPr>
          <p:cNvPr id="16" name="直線矢印コネクタ 15"/>
          <p:cNvCxnSpPr/>
          <p:nvPr/>
        </p:nvCxnSpPr>
        <p:spPr>
          <a:xfrm flipH="1">
            <a:off x="1979712" y="2754506"/>
            <a:ext cx="1296144" cy="60248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/>
          <p:cNvSpPr txBox="1"/>
          <p:nvPr/>
        </p:nvSpPr>
        <p:spPr>
          <a:xfrm>
            <a:off x="1331640" y="2692138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err="1" smtClean="0"/>
              <a:t>rdfs:domain</a:t>
            </a:r>
            <a:endParaRPr lang="ja-JP" altLang="en-US" dirty="0"/>
          </a:p>
        </p:txBody>
      </p:sp>
      <p:cxnSp>
        <p:nvCxnSpPr>
          <p:cNvPr id="19" name="直線矢印コネクタ 18"/>
          <p:cNvCxnSpPr/>
          <p:nvPr/>
        </p:nvCxnSpPr>
        <p:spPr>
          <a:xfrm>
            <a:off x="5436096" y="2754506"/>
            <a:ext cx="1080120" cy="74650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テキスト ボックス 19"/>
          <p:cNvSpPr txBox="1"/>
          <p:nvPr/>
        </p:nvSpPr>
        <p:spPr>
          <a:xfrm>
            <a:off x="6516216" y="3576292"/>
            <a:ext cx="936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 smtClean="0"/>
              <a:t>材料</a:t>
            </a:r>
            <a:endParaRPr kumimoji="1" lang="ja-JP" altLang="en-US" sz="2800" b="1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5904148" y="2754506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err="1" smtClean="0"/>
              <a:t>rdfs</a:t>
            </a:r>
            <a:r>
              <a:rPr lang="en-US" altLang="ja-JP" dirty="0" err="1" smtClean="0"/>
              <a:t>:range</a:t>
            </a:r>
            <a:endParaRPr kumimoji="1" lang="ja-JP" altLang="en-US" dirty="0"/>
          </a:p>
        </p:txBody>
      </p:sp>
      <p:sp>
        <p:nvSpPr>
          <p:cNvPr id="24" name="円/楕円 23"/>
          <p:cNvSpPr/>
          <p:nvPr/>
        </p:nvSpPr>
        <p:spPr>
          <a:xfrm>
            <a:off x="6286601" y="5022629"/>
            <a:ext cx="1296145" cy="56468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6417027" y="5012918"/>
            <a:ext cx="11521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 smtClean="0"/>
              <a:t>木</a:t>
            </a:r>
            <a:r>
              <a:rPr kumimoji="1" lang="en-US" altLang="ja-JP" sz="2800" b="1" dirty="0" smtClean="0"/>
              <a:t>(</a:t>
            </a:r>
            <a:r>
              <a:rPr kumimoji="1" lang="ja-JP" altLang="en-US" sz="2800" b="1" dirty="0" smtClean="0"/>
              <a:t>材</a:t>
            </a:r>
            <a:r>
              <a:rPr kumimoji="1" lang="en-US" altLang="ja-JP" sz="2800" b="1" dirty="0" smtClean="0"/>
              <a:t>)</a:t>
            </a:r>
            <a:endParaRPr kumimoji="1" lang="ja-JP" altLang="en-US" sz="2800" b="1" dirty="0"/>
          </a:p>
        </p:txBody>
      </p:sp>
      <p:cxnSp>
        <p:nvCxnSpPr>
          <p:cNvPr id="26" name="直線矢印コネクタ 25"/>
          <p:cNvCxnSpPr/>
          <p:nvPr/>
        </p:nvCxnSpPr>
        <p:spPr>
          <a:xfrm flipH="1" flipV="1">
            <a:off x="6984268" y="4221088"/>
            <a:ext cx="8823" cy="72008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テキスト ボックス 27"/>
          <p:cNvSpPr txBox="1"/>
          <p:nvPr/>
        </p:nvSpPr>
        <p:spPr>
          <a:xfrm>
            <a:off x="7020535" y="4437112"/>
            <a:ext cx="1968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err="1" smtClean="0"/>
              <a:t>rdfs:subPropertyOf</a:t>
            </a:r>
            <a:endParaRPr lang="ja-JP" altLang="en-US" dirty="0"/>
          </a:p>
        </p:txBody>
      </p:sp>
      <p:sp>
        <p:nvSpPr>
          <p:cNvPr id="29" name="円/楕円 28"/>
          <p:cNvSpPr/>
          <p:nvPr/>
        </p:nvSpPr>
        <p:spPr>
          <a:xfrm>
            <a:off x="5011643" y="1248594"/>
            <a:ext cx="1767798" cy="52322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5089763" y="1235884"/>
            <a:ext cx="16287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 smtClean="0"/>
              <a:t>加工する</a:t>
            </a:r>
            <a:endParaRPr kumimoji="1" lang="ja-JP" altLang="en-US" sz="2800" b="1" dirty="0"/>
          </a:p>
        </p:txBody>
      </p:sp>
      <p:cxnSp>
        <p:nvCxnSpPr>
          <p:cNvPr id="31" name="直線矢印コネクタ 30"/>
          <p:cNvCxnSpPr/>
          <p:nvPr/>
        </p:nvCxnSpPr>
        <p:spPr>
          <a:xfrm flipV="1">
            <a:off x="4779075" y="1834722"/>
            <a:ext cx="568469" cy="57606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テキスト ボックス 32"/>
          <p:cNvSpPr txBox="1"/>
          <p:nvPr/>
        </p:nvSpPr>
        <p:spPr>
          <a:xfrm>
            <a:off x="5159896" y="1938088"/>
            <a:ext cx="1968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err="1" smtClean="0"/>
              <a:t>rdfs:subPropertyOf</a:t>
            </a:r>
            <a:endParaRPr lang="ja-JP" altLang="en-US" dirty="0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3995936" y="5680412"/>
            <a:ext cx="15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 smtClean="0"/>
              <a:t>○○キリ</a:t>
            </a:r>
            <a:endParaRPr kumimoji="1" lang="ja-JP" altLang="en-US" sz="2800" b="1" dirty="0"/>
          </a:p>
        </p:txBody>
      </p:sp>
      <p:cxnSp>
        <p:nvCxnSpPr>
          <p:cNvPr id="36" name="直線矢印コネクタ 35"/>
          <p:cNvCxnSpPr/>
          <p:nvPr/>
        </p:nvCxnSpPr>
        <p:spPr>
          <a:xfrm>
            <a:off x="2411760" y="5680412"/>
            <a:ext cx="1440160" cy="26161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テキスト ボックス 36"/>
          <p:cNvSpPr txBox="1"/>
          <p:nvPr/>
        </p:nvSpPr>
        <p:spPr>
          <a:xfrm>
            <a:off x="2483768" y="5942022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err="1" smtClean="0"/>
              <a:t>ex:name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94410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kumimoji="1" lang="en-US" altLang="ja-JP" dirty="0" smtClean="0"/>
              <a:t>Jena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sz="2800" dirty="0" smtClean="0"/>
              <a:t>Java</a:t>
            </a:r>
            <a:r>
              <a:rPr kumimoji="1" lang="ja-JP" altLang="en-US" sz="2800" dirty="0" smtClean="0"/>
              <a:t>によるセマンティック</a:t>
            </a:r>
            <a:r>
              <a:rPr kumimoji="1" lang="en-US" altLang="ja-JP" sz="2800" dirty="0" smtClean="0"/>
              <a:t>Web</a:t>
            </a:r>
            <a:r>
              <a:rPr kumimoji="1" lang="ja-JP" altLang="en-US" sz="2800" dirty="0" smtClean="0"/>
              <a:t>アプリケーション開発のためのフレームワークである。</a:t>
            </a:r>
            <a:endParaRPr kumimoji="1" lang="en-US" altLang="ja-JP" sz="2800" dirty="0" smtClean="0"/>
          </a:p>
          <a:p>
            <a:endParaRPr lang="en-US" altLang="ja-JP" sz="2800" dirty="0"/>
          </a:p>
          <a:p>
            <a:r>
              <a:rPr kumimoji="1" lang="en-US" altLang="ja-JP" sz="2800" dirty="0" smtClean="0"/>
              <a:t>RDF</a:t>
            </a:r>
            <a:r>
              <a:rPr kumimoji="1" lang="ja-JP" altLang="en-US" sz="2800" dirty="0" smtClean="0"/>
              <a:t>で表されるデータ</a:t>
            </a:r>
            <a:r>
              <a:rPr kumimoji="1" lang="en-US" altLang="ja-JP" sz="2800" dirty="0" smtClean="0"/>
              <a:t>(</a:t>
            </a:r>
            <a:r>
              <a:rPr kumimoji="1" lang="ja-JP" altLang="en-US" sz="2800" dirty="0" smtClean="0"/>
              <a:t>知識</a:t>
            </a:r>
            <a:r>
              <a:rPr kumimoji="1" lang="en-US" altLang="ja-JP" sz="2800" dirty="0" smtClean="0"/>
              <a:t>)</a:t>
            </a:r>
            <a:r>
              <a:rPr kumimoji="1" lang="ja-JP" altLang="en-US" sz="2800" dirty="0" smtClean="0"/>
              <a:t>を処理し利用するための様々な機能をもつ。</a:t>
            </a:r>
            <a:r>
              <a:rPr kumimoji="1" lang="en-US" altLang="ja-JP" sz="2800" dirty="0" smtClean="0"/>
              <a:t>(RDF</a:t>
            </a:r>
            <a:r>
              <a:rPr kumimoji="1" lang="ja-JP" altLang="en-US" sz="2800" dirty="0" smtClean="0"/>
              <a:t>データの読み込み、出力など</a:t>
            </a:r>
            <a:r>
              <a:rPr kumimoji="1" lang="en-US" altLang="ja-JP" sz="2800" dirty="0" smtClean="0"/>
              <a:t>)</a:t>
            </a:r>
          </a:p>
          <a:p>
            <a:endParaRPr lang="en-US" altLang="ja-JP" sz="2800" dirty="0"/>
          </a:p>
          <a:p>
            <a:r>
              <a:rPr kumimoji="1" lang="en-US" altLang="ja-JP" sz="2800" dirty="0" smtClean="0"/>
              <a:t>Ontology</a:t>
            </a:r>
            <a:r>
              <a:rPr kumimoji="1" lang="ja-JP" altLang="en-US" sz="2800" dirty="0" smtClean="0"/>
              <a:t>のルールに基づく推論が実装されている。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598762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kumimoji="1" lang="ja-JP" altLang="en-US" sz="3600" dirty="0" smtClean="0"/>
              <a:t>民具データの</a:t>
            </a:r>
            <a:r>
              <a:rPr kumimoji="1" lang="en-US" altLang="ja-JP" sz="3600" dirty="0" smtClean="0"/>
              <a:t>RDF</a:t>
            </a:r>
            <a:r>
              <a:rPr kumimoji="1" lang="ja-JP" altLang="en-US" sz="3600" dirty="0" err="1" smtClean="0"/>
              <a:t>での</a:t>
            </a:r>
            <a:r>
              <a:rPr kumimoji="1" lang="ja-JP" altLang="en-US" sz="3600" dirty="0" smtClean="0"/>
              <a:t>記述</a:t>
            </a:r>
            <a:endParaRPr kumimoji="1" lang="ja-JP" altLang="en-US" sz="3600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74" y="1268760"/>
            <a:ext cx="4597274" cy="5256584"/>
          </a:xfr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268760"/>
            <a:ext cx="4580966" cy="5256584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5076056" y="5131931"/>
            <a:ext cx="39604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 smtClean="0"/>
              <a:t>使用目的の主語は</a:t>
            </a:r>
            <a:r>
              <a:rPr kumimoji="1" lang="en-US" altLang="ja-JP" sz="1600" dirty="0" smtClean="0"/>
              <a:t>KIRI,</a:t>
            </a:r>
            <a:r>
              <a:rPr kumimoji="1" lang="ja-JP" altLang="en-US" sz="1600" dirty="0" smtClean="0"/>
              <a:t>目的語は</a:t>
            </a:r>
            <a:r>
              <a:rPr kumimoji="1" lang="en-US" altLang="ja-JP" sz="1600" dirty="0" smtClean="0"/>
              <a:t>Hole</a:t>
            </a:r>
            <a:r>
              <a:rPr kumimoji="1" lang="ja-JP" altLang="en-US" sz="1600" dirty="0" smtClean="0"/>
              <a:t>を表す</a:t>
            </a:r>
            <a:endParaRPr kumimoji="1" lang="ja-JP" altLang="en-US" sz="1600" dirty="0"/>
          </a:p>
        </p:txBody>
      </p:sp>
      <p:sp>
        <p:nvSpPr>
          <p:cNvPr id="7" name="正方形/長方形 6"/>
          <p:cNvSpPr/>
          <p:nvPr/>
        </p:nvSpPr>
        <p:spPr>
          <a:xfrm>
            <a:off x="5076056" y="5131931"/>
            <a:ext cx="3960440" cy="3385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9" name="直線矢印コネクタ 8"/>
          <p:cNvCxnSpPr/>
          <p:nvPr/>
        </p:nvCxnSpPr>
        <p:spPr>
          <a:xfrm flipV="1">
            <a:off x="7452320" y="4725144"/>
            <a:ext cx="0" cy="40678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/>
          <p:cNvSpPr txBox="1"/>
          <p:nvPr/>
        </p:nvSpPr>
        <p:spPr>
          <a:xfrm>
            <a:off x="927279" y="4420706"/>
            <a:ext cx="35819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/>
              <a:t>MITSUMEGIRI</a:t>
            </a:r>
            <a:r>
              <a:rPr kumimoji="1" lang="ja-JP" altLang="en-US" sz="1600" dirty="0" smtClean="0"/>
              <a:t>は</a:t>
            </a:r>
            <a:r>
              <a:rPr kumimoji="1" lang="en-US" altLang="ja-JP" sz="1600" dirty="0" smtClean="0"/>
              <a:t>KIRI</a:t>
            </a:r>
            <a:r>
              <a:rPr kumimoji="1" lang="ja-JP" altLang="en-US" sz="1600" dirty="0" smtClean="0"/>
              <a:t>の</a:t>
            </a:r>
            <a:r>
              <a:rPr kumimoji="1" lang="en-US" altLang="ja-JP" sz="1600" dirty="0" err="1" smtClean="0"/>
              <a:t>LocalName</a:t>
            </a:r>
            <a:r>
              <a:rPr kumimoji="1" lang="ja-JP" altLang="en-US" sz="1600" dirty="0" smtClean="0"/>
              <a:t>である</a:t>
            </a:r>
            <a:endParaRPr kumimoji="1" lang="ja-JP" altLang="en-US" sz="1600" dirty="0"/>
          </a:p>
        </p:txBody>
      </p:sp>
      <p:sp>
        <p:nvSpPr>
          <p:cNvPr id="11" name="正方形/長方形 10"/>
          <p:cNvSpPr/>
          <p:nvPr/>
        </p:nvSpPr>
        <p:spPr>
          <a:xfrm>
            <a:off x="990058" y="4420706"/>
            <a:ext cx="3456384" cy="33855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5" name="直線コネクタ 14"/>
          <p:cNvCxnSpPr/>
          <p:nvPr/>
        </p:nvCxnSpPr>
        <p:spPr>
          <a:xfrm flipV="1">
            <a:off x="4211960" y="4077072"/>
            <a:ext cx="0" cy="34363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/>
          <p:cNvCxnSpPr/>
          <p:nvPr/>
        </p:nvCxnSpPr>
        <p:spPr>
          <a:xfrm flipH="1">
            <a:off x="3923928" y="4077072"/>
            <a:ext cx="288032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/>
          <p:cNvSpPr txBox="1"/>
          <p:nvPr/>
        </p:nvSpPr>
        <p:spPr>
          <a:xfrm>
            <a:off x="611560" y="5510389"/>
            <a:ext cx="39604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/>
              <a:t>Hole</a:t>
            </a:r>
            <a:r>
              <a:rPr kumimoji="1" lang="ja-JP" altLang="en-US" sz="1600" dirty="0" smtClean="0"/>
              <a:t>は</a:t>
            </a:r>
            <a:r>
              <a:rPr kumimoji="1" lang="en-US" altLang="ja-JP" sz="1600" dirty="0" smtClean="0"/>
              <a:t>MITSUMEGIRI</a:t>
            </a:r>
            <a:r>
              <a:rPr kumimoji="1" lang="ja-JP" altLang="en-US" sz="1600" dirty="0" smtClean="0"/>
              <a:t>の</a:t>
            </a:r>
            <a:r>
              <a:rPr kumimoji="1" lang="en-US" altLang="ja-JP" sz="1600" dirty="0" err="1" smtClean="0"/>
              <a:t>PurposeOfUse</a:t>
            </a:r>
            <a:r>
              <a:rPr kumimoji="1" lang="ja-JP" altLang="en-US" sz="1600" dirty="0" smtClean="0"/>
              <a:t>である</a:t>
            </a:r>
            <a:endParaRPr kumimoji="1" lang="ja-JP" altLang="en-US" sz="1600" dirty="0"/>
          </a:p>
        </p:txBody>
      </p:sp>
      <p:sp>
        <p:nvSpPr>
          <p:cNvPr id="19" name="正方形/長方形 18"/>
          <p:cNvSpPr/>
          <p:nvPr/>
        </p:nvSpPr>
        <p:spPr>
          <a:xfrm>
            <a:off x="611560" y="5510389"/>
            <a:ext cx="3834882" cy="33855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3" name="直線矢印コネクタ 22"/>
          <p:cNvCxnSpPr/>
          <p:nvPr/>
        </p:nvCxnSpPr>
        <p:spPr>
          <a:xfrm flipV="1">
            <a:off x="3275856" y="5301208"/>
            <a:ext cx="0" cy="209181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7881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850106"/>
          </a:xfrm>
        </p:spPr>
        <p:txBody>
          <a:bodyPr>
            <a:normAutofit/>
          </a:bodyPr>
          <a:lstStyle/>
          <a:p>
            <a:r>
              <a:rPr kumimoji="1" lang="en-US" altLang="ja-JP" sz="3600" dirty="0" smtClean="0"/>
              <a:t>Jena</a:t>
            </a:r>
            <a:r>
              <a:rPr kumimoji="1" lang="ja-JP" altLang="en-US" sz="3600" dirty="0" smtClean="0"/>
              <a:t>を用いた推論のプログラム</a:t>
            </a:r>
            <a:endParaRPr kumimoji="1" lang="ja-JP" altLang="en-US" sz="3600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124744"/>
            <a:ext cx="7560840" cy="5328592"/>
          </a:xfrm>
        </p:spPr>
      </p:pic>
    </p:spTree>
    <p:extLst>
      <p:ext uri="{BB962C8B-B14F-4D97-AF65-F5344CB8AC3E}">
        <p14:creationId xmlns:p14="http://schemas.microsoft.com/office/powerpoint/2010/main" val="2787493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2863</TotalTime>
  <Words>486</Words>
  <Application>Microsoft Office PowerPoint</Application>
  <PresentationFormat>画面に合わせる (4:3)</PresentationFormat>
  <Paragraphs>79</Paragraphs>
  <Slides>15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15</vt:i4>
      </vt:variant>
    </vt:vector>
  </HeadingPairs>
  <TitlesOfParts>
    <vt:vector size="16" baseType="lpstr">
      <vt:lpstr>Office ​​テーマ</vt:lpstr>
      <vt:lpstr>非文字資料を対象とした Ontologyデータベースに対する RDF推論の適用</vt:lpstr>
      <vt:lpstr>研究背景</vt:lpstr>
      <vt:lpstr>研究目的</vt:lpstr>
      <vt:lpstr>民具カード</vt:lpstr>
      <vt:lpstr>Ontology化</vt:lpstr>
      <vt:lpstr>RDF (Resource Description Framework)</vt:lpstr>
      <vt:lpstr>Jena</vt:lpstr>
      <vt:lpstr>民具データのRDFでの記述</vt:lpstr>
      <vt:lpstr>Jenaを用いた推論のプログラム</vt:lpstr>
      <vt:lpstr>Jenaを用いた推論のプログラム</vt:lpstr>
      <vt:lpstr>Jenaを用いた推論のプログラム</vt:lpstr>
      <vt:lpstr>Jenaを用いた推論のプログラム</vt:lpstr>
      <vt:lpstr>RDFで記述された推論の結果</vt:lpstr>
      <vt:lpstr>結論</vt:lpstr>
      <vt:lpstr>今後の課題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Windows ユーザー</dc:creator>
  <cp:lastModifiedBy>Windows ユーザー</cp:lastModifiedBy>
  <cp:revision>157</cp:revision>
  <dcterms:created xsi:type="dcterms:W3CDTF">2011-10-08T06:30:48Z</dcterms:created>
  <dcterms:modified xsi:type="dcterms:W3CDTF">2012-02-15T12:59:43Z</dcterms:modified>
</cp:coreProperties>
</file>