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2"/>
  </p:notesMasterIdLst>
  <p:sldIdLst>
    <p:sldId id="256" r:id="rId3"/>
    <p:sldId id="257" r:id="rId4"/>
    <p:sldId id="272" r:id="rId5"/>
    <p:sldId id="273" r:id="rId6"/>
    <p:sldId id="274" r:id="rId7"/>
    <p:sldId id="275" r:id="rId8"/>
    <p:sldId id="258" r:id="rId9"/>
    <p:sldId id="293" r:id="rId10"/>
    <p:sldId id="271" r:id="rId11"/>
    <p:sldId id="294" r:id="rId12"/>
    <p:sldId id="279" r:id="rId13"/>
    <p:sldId id="270" r:id="rId14"/>
    <p:sldId id="292" r:id="rId15"/>
    <p:sldId id="281" r:id="rId16"/>
    <p:sldId id="298" r:id="rId17"/>
    <p:sldId id="300" r:id="rId18"/>
    <p:sldId id="301" r:id="rId19"/>
    <p:sldId id="299" r:id="rId20"/>
    <p:sldId id="297" r:id="rId21"/>
    <p:sldId id="284" r:id="rId22"/>
    <p:sldId id="283" r:id="rId23"/>
    <p:sldId id="259" r:id="rId24"/>
    <p:sldId id="260" r:id="rId25"/>
    <p:sldId id="303" r:id="rId26"/>
    <p:sldId id="268" r:id="rId27"/>
    <p:sldId id="302" r:id="rId28"/>
    <p:sldId id="263" r:id="rId29"/>
    <p:sldId id="264" r:id="rId30"/>
    <p:sldId id="267" r:id="rId31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80325" autoAdjust="0"/>
  </p:normalViewPr>
  <p:slideViewPr>
    <p:cSldViewPr>
      <p:cViewPr varScale="1">
        <p:scale>
          <a:sx n="66" d="100"/>
          <a:sy n="66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D18EF-8FB7-4F40-B2C5-5FDFAF454CB4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9F8E4-8B3A-4850-9AF6-DF46B07BC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56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6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70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91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67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83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10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16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36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36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36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36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9F8E4-8B3A-4850-9AF6-DF46B07BCFB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36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78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36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9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4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2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5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443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5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8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77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6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56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1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4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49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73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0A85-DF21-48B1-B8DF-DDACFC81A14B}" type="datetimeFigureOut">
              <a:rPr kumimoji="1" lang="ja-JP" altLang="en-US" smtClean="0"/>
              <a:t>2013/2/14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2DF2-D9BC-4813-B732-2EDB61F7A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3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0A85-DF21-48B1-B8DF-DDACFC81A14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2DF2-D9BC-4813-B732-2EDB61F7AEE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700809"/>
            <a:ext cx="8496944" cy="2376264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只見町　インターネット・エコミュージアムの「キーワード」検索の改善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43200" y="6229585"/>
            <a:ext cx="6400800" cy="625624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木下研究室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200702918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小林夏生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コーパス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コンピュータに</a:t>
            </a:r>
            <a:r>
              <a:rPr lang="ja-JP" altLang="en-US" dirty="0"/>
              <a:t>よる検索が可能になっている大量の言語データの</a:t>
            </a:r>
            <a:r>
              <a:rPr lang="ja-JP" altLang="en-US" dirty="0" smtClean="0"/>
              <a:t>こと．</a:t>
            </a:r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/>
              <a:t>日本語や英語のような特定の言語、あるいは複数の言語での、テキストデータ・音声データの</a:t>
            </a:r>
            <a:r>
              <a:rPr lang="ja-JP" altLang="en-US" dirty="0" smtClean="0"/>
              <a:t>集まり．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02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OWL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W3C</a:t>
            </a:r>
            <a:r>
              <a:rPr lang="ja-JP" altLang="en-US" dirty="0"/>
              <a:t>におけるセマンティックウェブ活動の一環として，ウェブオントロジ作業グループによって作成された</a:t>
            </a:r>
            <a:r>
              <a:rPr lang="ja-JP" altLang="en-US" dirty="0" smtClean="0"/>
              <a:t>ウェブオントロジー言語</a:t>
            </a:r>
            <a:r>
              <a:rPr lang="ja-JP" altLang="en-US" dirty="0"/>
              <a:t>である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ウェブ</a:t>
            </a:r>
            <a:r>
              <a:rPr lang="ja-JP" altLang="en-US" dirty="0"/>
              <a:t>での使用を前提として</a:t>
            </a:r>
            <a:r>
              <a:rPr lang="ja-JP" altLang="en-US" dirty="0" smtClean="0"/>
              <a:t>いるため，ウェブ上</a:t>
            </a:r>
            <a:r>
              <a:rPr lang="ja-JP" altLang="en-US" dirty="0"/>
              <a:t>での使用により適した言語使用になって</a:t>
            </a:r>
            <a:r>
              <a:rPr lang="ja-JP" altLang="en-US" dirty="0" smtClean="0"/>
              <a:t>いる．</a:t>
            </a:r>
            <a:endParaRPr lang="en-US" altLang="ja-JP" dirty="0" smtClean="0"/>
          </a:p>
          <a:p>
            <a:r>
              <a:rPr lang="ja-JP" altLang="en-US" dirty="0"/>
              <a:t>ウェブオントロジー</a:t>
            </a:r>
            <a:r>
              <a:rPr lang="ja-JP" altLang="en-US" dirty="0" smtClean="0"/>
              <a:t>言語に求められる共有性・発展性・相互運用性・矛盾の検出といった要件を満たすもの．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054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法造</a:t>
            </a:r>
            <a:r>
              <a:rPr lang="en-US" altLang="ja-JP" dirty="0"/>
              <a:t>‐</a:t>
            </a:r>
            <a:r>
              <a:rPr lang="ja-JP" altLang="en-US" dirty="0"/>
              <a:t>オントロジーエディタ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オントロジーの</a:t>
            </a:r>
            <a:r>
              <a:rPr lang="ja-JP" altLang="en-US" dirty="0"/>
              <a:t>基礎理論に関する考察に</a:t>
            </a:r>
            <a:r>
              <a:rPr lang="ja-JP" altLang="en-US" dirty="0" smtClean="0"/>
              <a:t>基づいて</a:t>
            </a:r>
            <a:r>
              <a:rPr lang="ja-JP" altLang="en-US" dirty="0"/>
              <a:t>設計</a:t>
            </a:r>
            <a:r>
              <a:rPr lang="ja-JP" altLang="en-US" dirty="0" smtClean="0"/>
              <a:t>なされた</a:t>
            </a:r>
            <a:r>
              <a:rPr lang="ja-JP" altLang="en-US" dirty="0"/>
              <a:t>オントロジー</a:t>
            </a:r>
            <a:r>
              <a:rPr lang="ja-JP" altLang="en-US" dirty="0" smtClean="0"/>
              <a:t>構成</a:t>
            </a:r>
            <a:r>
              <a:rPr lang="ja-JP" altLang="en-US" dirty="0"/>
              <a:t>内容の閲覧・編集する記述環境である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プロジェクト</a:t>
            </a:r>
            <a:r>
              <a:rPr lang="ja-JP" altLang="en-US" dirty="0"/>
              <a:t>管理</a:t>
            </a:r>
            <a:r>
              <a:rPr lang="ja-JP" altLang="en-US" dirty="0" smtClean="0"/>
              <a:t>機能とオントロジー</a:t>
            </a:r>
            <a:r>
              <a:rPr lang="ja-JP" altLang="en-US" dirty="0"/>
              <a:t>分散管理</a:t>
            </a:r>
            <a:r>
              <a:rPr lang="ja-JP" altLang="en-US" dirty="0" smtClean="0"/>
              <a:t>機能がある．</a:t>
            </a:r>
            <a:endParaRPr lang="en-US" altLang="ja-JP" dirty="0" smtClean="0"/>
          </a:p>
          <a:p>
            <a:r>
              <a:rPr lang="ja-JP" altLang="en-US" dirty="0"/>
              <a:t>オントロジー</a:t>
            </a:r>
            <a:r>
              <a:rPr lang="ja-JP" altLang="en-US" dirty="0" smtClean="0"/>
              <a:t>を</a:t>
            </a:r>
            <a:r>
              <a:rPr lang="ja-JP" altLang="en-US" dirty="0"/>
              <a:t>構築</a:t>
            </a:r>
            <a:r>
              <a:rPr lang="ja-JP" altLang="en-US" dirty="0" smtClean="0"/>
              <a:t>するため</a:t>
            </a:r>
            <a:r>
              <a:rPr lang="ja-JP" altLang="en-US" dirty="0"/>
              <a:t>の計算機環境で</a:t>
            </a:r>
            <a:r>
              <a:rPr lang="ja-JP" altLang="en-US" dirty="0" smtClean="0"/>
              <a:t>、</a:t>
            </a:r>
            <a:r>
              <a:rPr lang="ja-JP" altLang="en-US" dirty="0"/>
              <a:t>「</a:t>
            </a:r>
            <a:r>
              <a:rPr lang="ja-JP" altLang="en-US" dirty="0" smtClean="0"/>
              <a:t>オントロジーエディタ」，「</a:t>
            </a:r>
            <a:r>
              <a:rPr lang="ja-JP" altLang="en-US" dirty="0"/>
              <a:t>概念工房</a:t>
            </a:r>
            <a:r>
              <a:rPr lang="ja-JP" altLang="en-US" dirty="0" smtClean="0"/>
              <a:t>」，「オントロジーサーバ」，「</a:t>
            </a:r>
            <a:r>
              <a:rPr lang="ja-JP" altLang="en-US" dirty="0"/>
              <a:t>オントロジーマネージャ」の</a:t>
            </a:r>
            <a:r>
              <a:rPr lang="en-US" altLang="ja-JP" dirty="0"/>
              <a:t>4 </a:t>
            </a:r>
            <a:r>
              <a:rPr lang="ja-JP" altLang="en-US" dirty="0" err="1"/>
              <a:t>つの</a:t>
            </a:r>
            <a:r>
              <a:rPr lang="ja-JP" altLang="en-US" dirty="0"/>
              <a:t>システムから</a:t>
            </a:r>
            <a:r>
              <a:rPr lang="ja-JP" altLang="en-US" dirty="0" smtClean="0"/>
              <a:t>構成</a:t>
            </a:r>
            <a:r>
              <a:rPr lang="ja-JP" altLang="en-US" dirty="0"/>
              <a:t>されて</a:t>
            </a:r>
            <a:r>
              <a:rPr lang="ja-JP" altLang="en-US" dirty="0" smtClean="0"/>
              <a:t>いる．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235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Jena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Java</a:t>
            </a:r>
            <a:r>
              <a:rPr lang="ja-JP" altLang="en-US" dirty="0"/>
              <a:t>によるセマンティック</a:t>
            </a:r>
            <a:r>
              <a:rPr lang="en-US" altLang="ja-JP" dirty="0"/>
              <a:t>Web</a:t>
            </a:r>
            <a:r>
              <a:rPr lang="ja-JP" altLang="en-US" dirty="0"/>
              <a:t>アプリケーション開発のためのフレームワークで</a:t>
            </a:r>
            <a:r>
              <a:rPr lang="ja-JP" altLang="en-US" dirty="0" smtClean="0"/>
              <a:t>ある．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/>
              <a:t>RDF</a:t>
            </a:r>
            <a:r>
              <a:rPr lang="ja-JP" altLang="en-US" dirty="0"/>
              <a:t>で表される</a:t>
            </a:r>
            <a:r>
              <a:rPr lang="ja-JP" altLang="en-US" dirty="0" smtClean="0"/>
              <a:t>データを</a:t>
            </a:r>
            <a:r>
              <a:rPr lang="ja-JP" altLang="en-US" dirty="0"/>
              <a:t>処理し利用するための様々な機能を</a:t>
            </a:r>
            <a:r>
              <a:rPr lang="ja-JP" altLang="en-US" dirty="0" smtClean="0"/>
              <a:t>もつ．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/>
              <a:t>Ontology</a:t>
            </a:r>
            <a:r>
              <a:rPr lang="ja-JP" altLang="en-US" dirty="0"/>
              <a:t>のルールに基づく推論が実装されて</a:t>
            </a:r>
            <a:r>
              <a:rPr lang="ja-JP" altLang="en-US" dirty="0" smtClean="0"/>
              <a:t>いる</a:t>
            </a:r>
            <a:r>
              <a:rPr lang="ja-JP" altLang="en-US" dirty="0"/>
              <a:t>．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05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先行研究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/>
              <a:t>同義語辞書</a:t>
            </a:r>
            <a:r>
              <a:rPr lang="ja-JP" altLang="en-US" dirty="0" smtClean="0"/>
              <a:t>，</a:t>
            </a:r>
            <a:r>
              <a:rPr lang="ja-JP" altLang="ja-JP" dirty="0" smtClean="0"/>
              <a:t>概念ベース</a:t>
            </a:r>
            <a:r>
              <a:rPr lang="ja-JP" altLang="en-US" dirty="0" smtClean="0"/>
              <a:t>，</a:t>
            </a:r>
            <a:r>
              <a:rPr lang="ja-JP" altLang="ja-JP" dirty="0" smtClean="0"/>
              <a:t>漢和</a:t>
            </a:r>
            <a:r>
              <a:rPr lang="ja-JP" altLang="ja-JP" dirty="0"/>
              <a:t>概念</a:t>
            </a:r>
            <a:r>
              <a:rPr lang="ja-JP" altLang="ja-JP" dirty="0" smtClean="0"/>
              <a:t>ベース</a:t>
            </a:r>
            <a:r>
              <a:rPr lang="ja-JP" altLang="en-US" dirty="0" smtClean="0"/>
              <a:t>，</a:t>
            </a:r>
            <a:r>
              <a:rPr lang="ja-JP" altLang="ja-JP" dirty="0" smtClean="0"/>
              <a:t>シソーラス</a:t>
            </a:r>
            <a:r>
              <a:rPr lang="ja-JP" altLang="en-US" dirty="0" smtClean="0"/>
              <a:t>を用いて</a:t>
            </a:r>
            <a:r>
              <a:rPr lang="ja-JP" altLang="ja-JP" dirty="0" smtClean="0"/>
              <a:t>未知</a:t>
            </a:r>
            <a:r>
              <a:rPr lang="ja-JP" altLang="ja-JP" dirty="0"/>
              <a:t>の民具</a:t>
            </a:r>
            <a:r>
              <a:rPr lang="ja-JP" altLang="en-US" dirty="0"/>
              <a:t>に対して</a:t>
            </a:r>
            <a:r>
              <a:rPr lang="ja-JP" altLang="ja-JP" dirty="0" smtClean="0"/>
              <a:t>人間</a:t>
            </a:r>
            <a:r>
              <a:rPr lang="ja-JP" altLang="ja-JP" dirty="0"/>
              <a:t>の行動の目的にそって分類を</a:t>
            </a:r>
            <a:r>
              <a:rPr lang="ja-JP" altLang="ja-JP" dirty="0" smtClean="0"/>
              <a:t>行う</a:t>
            </a:r>
            <a:r>
              <a:rPr lang="ja-JP" altLang="en-US" dirty="0" smtClean="0"/>
              <a:t>システムの開発．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民具のデータベース化．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/>
              <a:t>RDF</a:t>
            </a:r>
            <a:r>
              <a:rPr lang="ja-JP" altLang="en-US" dirty="0"/>
              <a:t>を用いた推論システムの開発</a:t>
            </a:r>
            <a:r>
              <a:rPr lang="ja-JP" altLang="en-US" dirty="0" smtClean="0"/>
              <a:t>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86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フレームワーク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23728" y="2440466"/>
            <a:ext cx="387237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5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54" y="2627923"/>
            <a:ext cx="2095500" cy="296227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1500425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30767" y="1963944"/>
            <a:ext cx="1724831" cy="390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1" i="0" u="none" strike="noStrike" kern="1200" dirty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検索</a:t>
            </a:r>
            <a:r>
              <a:rPr lang="ja-JP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キー</a:t>
            </a:r>
            <a:r>
              <a:rPr lang="ja-JP" altLang="en-US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入力</a:t>
            </a:r>
            <a:endParaRPr lang="ja-JP" sz="1800" b="1" i="0" u="none" strike="noStrike" kern="1200" dirty="0">
              <a:ln>
                <a:noFill/>
              </a:ln>
              <a:latin typeface="Arial" pitchFamily="18"/>
              <a:ea typeface="ＭＳ Ｐゴシック" pitchFamily="2"/>
              <a:cs typeface="Mangal" pitchFamily="2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599502" y="2440467"/>
            <a:ext cx="234239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ja-JP" altLang="ja-JP" sz="2800" b="1" dirty="0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只見町エコミュージアム</a:t>
            </a:r>
          </a:p>
          <a:p>
            <a:pPr lvl="0" hangingPunct="0"/>
            <a:r>
              <a:rPr lang="en-US" altLang="ja-JP" sz="2800" b="1" dirty="0" err="1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Webインタフェース</a:t>
            </a:r>
            <a:endParaRPr lang="en-US" altLang="ja-JP" sz="2800" b="1" dirty="0">
              <a:solidFill>
                <a:schemeClr val="bg1"/>
              </a:solidFill>
              <a:latin typeface="Arial" pitchFamily="18"/>
              <a:ea typeface="ＭＳ Ｐゴシック" pitchFamily="2"/>
              <a:cs typeface="Mangal" pitchFamily="2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756198" y="2375526"/>
            <a:ext cx="0" cy="140949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2422958" y="3785024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コーパス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498888" y="587727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法造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498888" y="466294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民具オントロジー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270470" y="378502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OWL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による記述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283968" y="464480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Wikipedia </a:t>
            </a:r>
            <a:r>
              <a:rPr lang="ja-JP" altLang="en-US" dirty="0" smtClean="0">
                <a:solidFill>
                  <a:schemeClr val="tx1"/>
                </a:solidFill>
              </a:rPr>
              <a:t>オントロジー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422958" y="2861890"/>
            <a:ext cx="3282767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Jena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</a:t>
            </a:r>
            <a:r>
              <a:rPr kumimoji="1" lang="en-US" altLang="ja-JP" dirty="0" smtClean="0">
                <a:solidFill>
                  <a:schemeClr val="tx1"/>
                </a:solidFill>
              </a:rPr>
              <a:t>OWL -API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を利用した解析エンジン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>
            <a:stCxn id="12" idx="0"/>
            <a:endCxn id="13" idx="2"/>
          </p:cNvCxnSpPr>
          <p:nvPr/>
        </p:nvCxnSpPr>
        <p:spPr>
          <a:xfrm flipV="1">
            <a:off x="3218968" y="5311016"/>
            <a:ext cx="0" cy="56625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3" idx="0"/>
            <a:endCxn id="14" idx="2"/>
          </p:cNvCxnSpPr>
          <p:nvPr/>
        </p:nvCxnSpPr>
        <p:spPr>
          <a:xfrm flipV="1">
            <a:off x="3218968" y="4433096"/>
            <a:ext cx="1771582" cy="22984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5" idx="0"/>
            <a:endCxn id="14" idx="2"/>
          </p:cNvCxnSpPr>
          <p:nvPr/>
        </p:nvCxnSpPr>
        <p:spPr>
          <a:xfrm flipH="1" flipV="1">
            <a:off x="4990550" y="4433096"/>
            <a:ext cx="13498" cy="21170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4" idx="0"/>
            <a:endCxn id="17" idx="2"/>
          </p:cNvCxnSpPr>
          <p:nvPr/>
        </p:nvCxnSpPr>
        <p:spPr>
          <a:xfrm flipH="1" flipV="1">
            <a:off x="4064342" y="3509962"/>
            <a:ext cx="926208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3143038" y="3513978"/>
            <a:ext cx="921304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矢印 25"/>
          <p:cNvSpPr/>
          <p:nvPr/>
        </p:nvSpPr>
        <p:spPr>
          <a:xfrm>
            <a:off x="6087956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2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23728" y="2440466"/>
            <a:ext cx="387237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5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54" y="2627923"/>
            <a:ext cx="2095500" cy="296227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1500425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30767" y="1963944"/>
            <a:ext cx="1724831" cy="390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1" i="0" u="none" strike="noStrike" kern="1200" dirty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検索</a:t>
            </a:r>
            <a:r>
              <a:rPr lang="ja-JP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キー</a:t>
            </a:r>
            <a:r>
              <a:rPr lang="ja-JP" altLang="en-US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入力</a:t>
            </a:r>
            <a:endParaRPr lang="ja-JP" sz="1800" b="1" i="0" u="none" strike="noStrike" kern="1200" dirty="0">
              <a:ln>
                <a:noFill/>
              </a:ln>
              <a:latin typeface="Arial" pitchFamily="18"/>
              <a:ea typeface="ＭＳ Ｐゴシック" pitchFamily="2"/>
              <a:cs typeface="Mangal" pitchFamily="2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599502" y="2440467"/>
            <a:ext cx="234239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ja-JP" altLang="ja-JP" sz="2800" b="1" dirty="0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只見町エコミュージアム</a:t>
            </a:r>
          </a:p>
          <a:p>
            <a:pPr lvl="0" hangingPunct="0"/>
            <a:r>
              <a:rPr lang="en-US" altLang="ja-JP" sz="2800" b="1" dirty="0" err="1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Webインタフェース</a:t>
            </a:r>
            <a:endParaRPr lang="en-US" altLang="ja-JP" sz="2800" b="1" dirty="0">
              <a:solidFill>
                <a:schemeClr val="bg1"/>
              </a:solidFill>
              <a:latin typeface="Arial" pitchFamily="18"/>
              <a:ea typeface="ＭＳ Ｐゴシック" pitchFamily="2"/>
              <a:cs typeface="Mangal" pitchFamily="2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756198" y="2375526"/>
            <a:ext cx="0" cy="140949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2422958" y="3785024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コーパス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498888" y="587727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法造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498888" y="466294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民具オントロジー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270470" y="378502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OWL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による記述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283968" y="464480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Wikipedia </a:t>
            </a:r>
            <a:r>
              <a:rPr lang="ja-JP" altLang="en-US" dirty="0" smtClean="0">
                <a:solidFill>
                  <a:schemeClr val="tx1"/>
                </a:solidFill>
              </a:rPr>
              <a:t>オントロジー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422958" y="2861890"/>
            <a:ext cx="3282767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Jena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</a:t>
            </a:r>
            <a:r>
              <a:rPr kumimoji="1" lang="en-US" altLang="ja-JP" dirty="0" smtClean="0">
                <a:solidFill>
                  <a:schemeClr val="tx1"/>
                </a:solidFill>
              </a:rPr>
              <a:t>OWL -API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を利用した解析エンジン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>
            <a:stCxn id="12" idx="0"/>
            <a:endCxn id="13" idx="2"/>
          </p:cNvCxnSpPr>
          <p:nvPr/>
        </p:nvCxnSpPr>
        <p:spPr>
          <a:xfrm flipV="1">
            <a:off x="3218968" y="5311016"/>
            <a:ext cx="0" cy="56625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3" idx="0"/>
            <a:endCxn id="14" idx="2"/>
          </p:cNvCxnSpPr>
          <p:nvPr/>
        </p:nvCxnSpPr>
        <p:spPr>
          <a:xfrm flipV="1">
            <a:off x="3218968" y="4433096"/>
            <a:ext cx="1771582" cy="22984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5" idx="0"/>
            <a:endCxn id="14" idx="2"/>
          </p:cNvCxnSpPr>
          <p:nvPr/>
        </p:nvCxnSpPr>
        <p:spPr>
          <a:xfrm flipH="1" flipV="1">
            <a:off x="4990550" y="4433096"/>
            <a:ext cx="13498" cy="21170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4" idx="0"/>
            <a:endCxn id="17" idx="2"/>
          </p:cNvCxnSpPr>
          <p:nvPr/>
        </p:nvCxnSpPr>
        <p:spPr>
          <a:xfrm flipH="1" flipV="1">
            <a:off x="4064342" y="3509962"/>
            <a:ext cx="926208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3143038" y="3513978"/>
            <a:ext cx="921304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矢印 25"/>
          <p:cNvSpPr/>
          <p:nvPr/>
        </p:nvSpPr>
        <p:spPr>
          <a:xfrm>
            <a:off x="6087956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雲形吹き出し 15"/>
          <p:cNvSpPr/>
          <p:nvPr/>
        </p:nvSpPr>
        <p:spPr>
          <a:xfrm>
            <a:off x="4254160" y="2988436"/>
            <a:ext cx="4043175" cy="1695392"/>
          </a:xfrm>
          <a:prstGeom prst="cloudCallout">
            <a:avLst>
              <a:gd name="adj1" fmla="val -67588"/>
              <a:gd name="adj2" fmla="val 10103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オントロジーを可視化してオントロジーの作成を容易に</a:t>
            </a:r>
            <a:r>
              <a:rPr lang="ja-JP" altLang="en-US" dirty="0" smtClean="0">
                <a:solidFill>
                  <a:schemeClr val="tx1"/>
                </a:solidFill>
              </a:rPr>
              <a:t>する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23728" y="2440466"/>
            <a:ext cx="387237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5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54" y="2627923"/>
            <a:ext cx="2095500" cy="296227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1500425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30767" y="1963944"/>
            <a:ext cx="1724831" cy="390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1" i="0" u="none" strike="noStrike" kern="1200" dirty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検索</a:t>
            </a:r>
            <a:r>
              <a:rPr lang="ja-JP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キー</a:t>
            </a:r>
            <a:r>
              <a:rPr lang="ja-JP" altLang="en-US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入力</a:t>
            </a:r>
            <a:endParaRPr lang="ja-JP" sz="1800" b="1" i="0" u="none" strike="noStrike" kern="1200" dirty="0">
              <a:ln>
                <a:noFill/>
              </a:ln>
              <a:latin typeface="Arial" pitchFamily="18"/>
              <a:ea typeface="ＭＳ Ｐゴシック" pitchFamily="2"/>
              <a:cs typeface="Mangal" pitchFamily="2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599502" y="2440467"/>
            <a:ext cx="234239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ja-JP" altLang="ja-JP" sz="2800" b="1" dirty="0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只見町エコミュージアム</a:t>
            </a:r>
          </a:p>
          <a:p>
            <a:pPr lvl="0" hangingPunct="0"/>
            <a:r>
              <a:rPr lang="en-US" altLang="ja-JP" sz="2800" b="1" dirty="0" err="1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Webインタフェース</a:t>
            </a:r>
            <a:endParaRPr lang="en-US" altLang="ja-JP" sz="2800" b="1" dirty="0">
              <a:solidFill>
                <a:schemeClr val="bg1"/>
              </a:solidFill>
              <a:latin typeface="Arial" pitchFamily="18"/>
              <a:ea typeface="ＭＳ Ｐゴシック" pitchFamily="2"/>
              <a:cs typeface="Mangal" pitchFamily="2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756198" y="2375526"/>
            <a:ext cx="0" cy="140949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2422958" y="3785024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コーパス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498888" y="587727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法造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498888" y="466294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民具オントロジー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270470" y="378502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OWL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による記述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283968" y="464480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Wikipedia </a:t>
            </a:r>
            <a:r>
              <a:rPr lang="ja-JP" altLang="en-US" dirty="0" smtClean="0">
                <a:solidFill>
                  <a:schemeClr val="tx1"/>
                </a:solidFill>
              </a:rPr>
              <a:t>オントロジー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422958" y="2861890"/>
            <a:ext cx="3282767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Jena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</a:t>
            </a:r>
            <a:r>
              <a:rPr kumimoji="1" lang="en-US" altLang="ja-JP" dirty="0" smtClean="0">
                <a:solidFill>
                  <a:schemeClr val="tx1"/>
                </a:solidFill>
              </a:rPr>
              <a:t>OWL -API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を利用した解析エンジン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>
            <a:stCxn id="12" idx="0"/>
            <a:endCxn id="13" idx="2"/>
          </p:cNvCxnSpPr>
          <p:nvPr/>
        </p:nvCxnSpPr>
        <p:spPr>
          <a:xfrm flipV="1">
            <a:off x="3218968" y="5311016"/>
            <a:ext cx="0" cy="56625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3" idx="0"/>
            <a:endCxn id="14" idx="2"/>
          </p:cNvCxnSpPr>
          <p:nvPr/>
        </p:nvCxnSpPr>
        <p:spPr>
          <a:xfrm flipV="1">
            <a:off x="3218968" y="4433096"/>
            <a:ext cx="1771582" cy="22984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5" idx="0"/>
            <a:endCxn id="14" idx="2"/>
          </p:cNvCxnSpPr>
          <p:nvPr/>
        </p:nvCxnSpPr>
        <p:spPr>
          <a:xfrm flipH="1" flipV="1">
            <a:off x="4990550" y="4433096"/>
            <a:ext cx="13498" cy="21170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4" idx="0"/>
            <a:endCxn id="17" idx="2"/>
          </p:cNvCxnSpPr>
          <p:nvPr/>
        </p:nvCxnSpPr>
        <p:spPr>
          <a:xfrm flipH="1" flipV="1">
            <a:off x="4064342" y="3509962"/>
            <a:ext cx="926208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3143038" y="3513978"/>
            <a:ext cx="921304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矢印 25"/>
          <p:cNvSpPr/>
          <p:nvPr/>
        </p:nvSpPr>
        <p:spPr>
          <a:xfrm>
            <a:off x="6087956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雲形吹き出し 15"/>
          <p:cNvSpPr/>
          <p:nvPr/>
        </p:nvSpPr>
        <p:spPr>
          <a:xfrm>
            <a:off x="4119033" y="1756348"/>
            <a:ext cx="3937846" cy="1757630"/>
          </a:xfrm>
          <a:prstGeom prst="cloudCallout">
            <a:avLst>
              <a:gd name="adj1" fmla="val -18791"/>
              <a:gd name="adj2" fmla="val 10200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民具オントロジーには記述されていない知識を獲得</a:t>
            </a:r>
            <a:r>
              <a:rPr lang="ja-JP" altLang="en-US" dirty="0" smtClean="0">
                <a:solidFill>
                  <a:schemeClr val="tx1"/>
                </a:solidFill>
              </a:rPr>
              <a:t>する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23728" y="2440466"/>
            <a:ext cx="387237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5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54" y="2627923"/>
            <a:ext cx="2095500" cy="296227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1500425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30767" y="1963944"/>
            <a:ext cx="1724831" cy="390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1" i="0" u="none" strike="noStrike" kern="1200" dirty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検索</a:t>
            </a:r>
            <a:r>
              <a:rPr lang="ja-JP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キー</a:t>
            </a:r>
            <a:r>
              <a:rPr lang="ja-JP" altLang="en-US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入力</a:t>
            </a:r>
            <a:endParaRPr lang="ja-JP" sz="1800" b="1" i="0" u="none" strike="noStrike" kern="1200" dirty="0">
              <a:ln>
                <a:noFill/>
              </a:ln>
              <a:latin typeface="Arial" pitchFamily="18"/>
              <a:ea typeface="ＭＳ Ｐゴシック" pitchFamily="2"/>
              <a:cs typeface="Mangal" pitchFamily="2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599502" y="2440467"/>
            <a:ext cx="234239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ja-JP" altLang="ja-JP" sz="2800" b="1" dirty="0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只見町エコミュージアム</a:t>
            </a:r>
          </a:p>
          <a:p>
            <a:pPr lvl="0" hangingPunct="0"/>
            <a:r>
              <a:rPr lang="en-US" altLang="ja-JP" sz="2800" b="1" dirty="0" err="1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Webインタフェース</a:t>
            </a:r>
            <a:endParaRPr lang="en-US" altLang="ja-JP" sz="2800" b="1" dirty="0">
              <a:solidFill>
                <a:schemeClr val="bg1"/>
              </a:solidFill>
              <a:latin typeface="Arial" pitchFamily="18"/>
              <a:ea typeface="ＭＳ Ｐゴシック" pitchFamily="2"/>
              <a:cs typeface="Mangal" pitchFamily="2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756198" y="2375526"/>
            <a:ext cx="0" cy="140949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2422958" y="3785024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コーパス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498888" y="587727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法造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498888" y="466294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民具オントロジー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270470" y="378502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OWL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による記述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283968" y="464480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Wikipedia </a:t>
            </a:r>
            <a:r>
              <a:rPr lang="ja-JP" altLang="en-US" dirty="0" smtClean="0">
                <a:solidFill>
                  <a:schemeClr val="tx1"/>
                </a:solidFill>
              </a:rPr>
              <a:t>オントロジー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422958" y="2861890"/>
            <a:ext cx="3282767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Jena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</a:t>
            </a:r>
            <a:r>
              <a:rPr kumimoji="1" lang="en-US" altLang="ja-JP" dirty="0" smtClean="0">
                <a:solidFill>
                  <a:schemeClr val="tx1"/>
                </a:solidFill>
              </a:rPr>
              <a:t>OWL -API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を利用した解析エンジン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>
            <a:stCxn id="12" idx="0"/>
            <a:endCxn id="13" idx="2"/>
          </p:cNvCxnSpPr>
          <p:nvPr/>
        </p:nvCxnSpPr>
        <p:spPr>
          <a:xfrm flipV="1">
            <a:off x="3218968" y="5311016"/>
            <a:ext cx="0" cy="56625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3" idx="0"/>
            <a:endCxn id="14" idx="2"/>
          </p:cNvCxnSpPr>
          <p:nvPr/>
        </p:nvCxnSpPr>
        <p:spPr>
          <a:xfrm flipV="1">
            <a:off x="3218968" y="4433096"/>
            <a:ext cx="1771582" cy="22984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5" idx="0"/>
            <a:endCxn id="14" idx="2"/>
          </p:cNvCxnSpPr>
          <p:nvPr/>
        </p:nvCxnSpPr>
        <p:spPr>
          <a:xfrm flipH="1" flipV="1">
            <a:off x="4990550" y="4433096"/>
            <a:ext cx="13498" cy="21170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4" idx="0"/>
            <a:endCxn id="17" idx="2"/>
          </p:cNvCxnSpPr>
          <p:nvPr/>
        </p:nvCxnSpPr>
        <p:spPr>
          <a:xfrm flipH="1" flipV="1">
            <a:off x="4064342" y="3509962"/>
            <a:ext cx="926208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3143038" y="3513978"/>
            <a:ext cx="921304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雲形吹き出し 15"/>
          <p:cNvSpPr/>
          <p:nvPr/>
        </p:nvSpPr>
        <p:spPr>
          <a:xfrm>
            <a:off x="3753295" y="1470781"/>
            <a:ext cx="4669321" cy="1757630"/>
          </a:xfrm>
          <a:prstGeom prst="cloudCallout">
            <a:avLst>
              <a:gd name="adj1" fmla="val -12420"/>
              <a:gd name="adj2" fmla="val 6974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詳細な分類・推論メカニズムを表現するための</a:t>
            </a:r>
            <a:r>
              <a:rPr lang="ja-JP" altLang="en-US" dirty="0" smtClean="0">
                <a:solidFill>
                  <a:schemeClr val="tx1"/>
                </a:solidFill>
              </a:rPr>
              <a:t>ツール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6087956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0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23728" y="2440466"/>
            <a:ext cx="387237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5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54" y="2627923"/>
            <a:ext cx="2095500" cy="296227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1500425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30767" y="1963944"/>
            <a:ext cx="1724831" cy="390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1" i="0" u="none" strike="noStrike" kern="1200" dirty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検索</a:t>
            </a:r>
            <a:r>
              <a:rPr lang="ja-JP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キー</a:t>
            </a:r>
            <a:r>
              <a:rPr lang="ja-JP" altLang="en-US" sz="1800" b="1" i="0" u="none" strike="noStrike" kern="1200" dirty="0" smtClean="0">
                <a:ln>
                  <a:noFill/>
                </a:ln>
                <a:latin typeface="Arial" pitchFamily="18"/>
                <a:ea typeface="ＭＳ Ｐゴシック" pitchFamily="2"/>
                <a:cs typeface="Mangal" pitchFamily="2"/>
              </a:rPr>
              <a:t>入力</a:t>
            </a:r>
            <a:endParaRPr lang="ja-JP" sz="1800" b="1" i="0" u="none" strike="noStrike" kern="1200" dirty="0">
              <a:ln>
                <a:noFill/>
              </a:ln>
              <a:latin typeface="Arial" pitchFamily="18"/>
              <a:ea typeface="ＭＳ Ｐゴシック" pitchFamily="2"/>
              <a:cs typeface="Mangal" pitchFamily="2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599502" y="2440467"/>
            <a:ext cx="2342392" cy="315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ja-JP" altLang="ja-JP" sz="2800" b="1" dirty="0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只見町エコミュージアム</a:t>
            </a:r>
          </a:p>
          <a:p>
            <a:pPr lvl="0" hangingPunct="0"/>
            <a:r>
              <a:rPr lang="en-US" altLang="ja-JP" sz="2800" b="1" dirty="0" err="1">
                <a:solidFill>
                  <a:schemeClr val="bg1"/>
                </a:solidFill>
                <a:latin typeface="Arial" pitchFamily="18"/>
                <a:ea typeface="ＭＳ Ｐゴシック" pitchFamily="2"/>
                <a:cs typeface="Mangal" pitchFamily="2"/>
              </a:rPr>
              <a:t>Webインタフェース</a:t>
            </a:r>
            <a:endParaRPr lang="en-US" altLang="ja-JP" sz="2800" b="1" dirty="0">
              <a:solidFill>
                <a:schemeClr val="bg1"/>
              </a:solidFill>
              <a:latin typeface="Arial" pitchFamily="18"/>
              <a:ea typeface="ＭＳ Ｐゴシック" pitchFamily="2"/>
              <a:cs typeface="Mangal" pitchFamily="2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756198" y="2375526"/>
            <a:ext cx="0" cy="140949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2422958" y="3785024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コーパス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498888" y="587727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法造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498888" y="466294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民具オントロジー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270470" y="3785024"/>
            <a:ext cx="1440160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OWL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による記述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283968" y="4644802"/>
            <a:ext cx="1440160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Wikipedia </a:t>
            </a:r>
            <a:r>
              <a:rPr lang="ja-JP" altLang="en-US" dirty="0" smtClean="0">
                <a:solidFill>
                  <a:schemeClr val="tx1"/>
                </a:solidFill>
              </a:rPr>
              <a:t>オントロジー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422958" y="2861890"/>
            <a:ext cx="3282767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Jena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</a:t>
            </a:r>
            <a:r>
              <a:rPr kumimoji="1" lang="en-US" altLang="ja-JP" dirty="0" smtClean="0">
                <a:solidFill>
                  <a:schemeClr val="tx1"/>
                </a:solidFill>
              </a:rPr>
              <a:t>OWL -API</a:t>
            </a:r>
            <a:r>
              <a:rPr kumimoji="1" lang="ja-JP" altLang="en-US" dirty="0" smtClean="0">
                <a:solidFill>
                  <a:schemeClr val="tx1"/>
                </a:solidFill>
              </a:rPr>
              <a:t>を利用した解析エンジン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/>
          <p:cNvCxnSpPr>
            <a:stCxn id="12" idx="0"/>
            <a:endCxn id="13" idx="2"/>
          </p:cNvCxnSpPr>
          <p:nvPr/>
        </p:nvCxnSpPr>
        <p:spPr>
          <a:xfrm flipV="1">
            <a:off x="3218968" y="5311016"/>
            <a:ext cx="0" cy="56625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3" idx="0"/>
            <a:endCxn id="14" idx="2"/>
          </p:cNvCxnSpPr>
          <p:nvPr/>
        </p:nvCxnSpPr>
        <p:spPr>
          <a:xfrm flipV="1">
            <a:off x="3218968" y="4433096"/>
            <a:ext cx="1771582" cy="22984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5" idx="0"/>
            <a:endCxn id="14" idx="2"/>
          </p:cNvCxnSpPr>
          <p:nvPr/>
        </p:nvCxnSpPr>
        <p:spPr>
          <a:xfrm flipH="1" flipV="1">
            <a:off x="4990550" y="4433096"/>
            <a:ext cx="13498" cy="21170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4" idx="0"/>
            <a:endCxn id="17" idx="2"/>
          </p:cNvCxnSpPr>
          <p:nvPr/>
        </p:nvCxnSpPr>
        <p:spPr>
          <a:xfrm flipH="1" flipV="1">
            <a:off x="4064342" y="3509962"/>
            <a:ext cx="926208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3143038" y="3513978"/>
            <a:ext cx="921304" cy="2750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雲形吹き出し 15"/>
          <p:cNvSpPr/>
          <p:nvPr/>
        </p:nvSpPr>
        <p:spPr>
          <a:xfrm>
            <a:off x="3603690" y="630646"/>
            <a:ext cx="4064084" cy="1757630"/>
          </a:xfrm>
          <a:prstGeom prst="cloudCallout">
            <a:avLst>
              <a:gd name="adj1" fmla="val -30045"/>
              <a:gd name="adj2" fmla="val 6974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推論技術を生成するための</a:t>
            </a:r>
            <a:r>
              <a:rPr lang="ja-JP" altLang="en-US" dirty="0" smtClean="0">
                <a:solidFill>
                  <a:schemeClr val="tx1"/>
                </a:solidFill>
              </a:rPr>
              <a:t>記述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6087956" y="3836132"/>
            <a:ext cx="511546" cy="5458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9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/>
              <a:t>非文字資料の体系化として神奈川大学</a:t>
            </a:r>
            <a:r>
              <a:rPr lang="en-US" altLang="ja-JP" dirty="0"/>
              <a:t>21</a:t>
            </a:r>
            <a:r>
              <a:rPr lang="ja-JP" altLang="en-US" dirty="0"/>
              <a:t>世紀</a:t>
            </a:r>
            <a:r>
              <a:rPr lang="en-US" altLang="ja-JP" dirty="0"/>
              <a:t>COE</a:t>
            </a:r>
            <a:r>
              <a:rPr lang="ja-JP" altLang="en-US" dirty="0"/>
              <a:t>プログラムが行われた。</a:t>
            </a:r>
            <a:r>
              <a:rPr lang="en-US" altLang="ja-JP" dirty="0"/>
              <a:t>(2008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31</a:t>
            </a:r>
            <a:r>
              <a:rPr lang="ja-JP" altLang="en-US" dirty="0"/>
              <a:t>日終了</a:t>
            </a:r>
            <a:r>
              <a:rPr lang="en-US" altLang="ja-JP" dirty="0" smtClean="0"/>
              <a:t>)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只見町　インターネット・</a:t>
            </a:r>
            <a:r>
              <a:rPr lang="ja-JP" altLang="en-US" b="1" dirty="0" smtClean="0">
                <a:solidFill>
                  <a:srgbClr val="FF0000"/>
                </a:solidFill>
              </a:rPr>
              <a:t>エコミュージアムの多くの民具の情報をユーザに向けて公開を行っている。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その検索機能はユーザの意図した検索キーから正確な情報を出力しないという問題点がある。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検索機能の改善を目的とする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5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民具</a:t>
            </a:r>
            <a:r>
              <a:rPr lang="ja-JP" altLang="en-US" dirty="0" smtClean="0"/>
              <a:t>オントロジーの作成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民具カード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021305" cy="4969768"/>
          </a:xfrm>
        </p:spPr>
      </p:pic>
    </p:spTree>
    <p:extLst>
      <p:ext uri="{BB962C8B-B14F-4D97-AF65-F5344CB8AC3E}">
        <p14:creationId xmlns:p14="http://schemas.microsoft.com/office/powerpoint/2010/main" val="35579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民具オントロジーの作成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関係</a:t>
            </a:r>
            <a:r>
              <a:rPr lang="ja-JP" altLang="en-US" dirty="0"/>
              <a:t>データベース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42725" cy="4997152"/>
          </a:xfrm>
        </p:spPr>
      </p:pic>
    </p:spTree>
    <p:extLst>
      <p:ext uri="{BB962C8B-B14F-4D97-AF65-F5344CB8AC3E}">
        <p14:creationId xmlns:p14="http://schemas.microsoft.com/office/powerpoint/2010/main" val="35139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民具オントロジーの作成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法造</a:t>
            </a:r>
            <a:r>
              <a:rPr lang="ja-JP" altLang="en-US" dirty="0"/>
              <a:t>に</a:t>
            </a:r>
            <a:r>
              <a:rPr lang="ja-JP" altLang="en-US" dirty="0" smtClean="0"/>
              <a:t>よるオントロジーの入力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59" y="1600200"/>
            <a:ext cx="6134681" cy="4525963"/>
          </a:xfrm>
        </p:spPr>
      </p:pic>
    </p:spTree>
    <p:extLst>
      <p:ext uri="{BB962C8B-B14F-4D97-AF65-F5344CB8AC3E}">
        <p14:creationId xmlns:p14="http://schemas.microsoft.com/office/powerpoint/2010/main" val="15246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民具オントロジーの作成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OWL</a:t>
            </a:r>
            <a:r>
              <a:rPr kumimoji="1" lang="ja-JP" altLang="en-US" dirty="0" smtClean="0"/>
              <a:t>による記述の生成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50" y="1412776"/>
            <a:ext cx="6336704" cy="5280587"/>
          </a:xfrm>
        </p:spPr>
      </p:pic>
      <p:sp>
        <p:nvSpPr>
          <p:cNvPr id="3" name="角丸四角形 2"/>
          <p:cNvSpPr/>
          <p:nvPr/>
        </p:nvSpPr>
        <p:spPr>
          <a:xfrm>
            <a:off x="5526900" y="4509120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トップ</a:t>
            </a:r>
            <a:r>
              <a:rPr lang="ja-JP" altLang="en-US" dirty="0" smtClean="0"/>
              <a:t>のクラス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5526900" y="5270304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サブ</a:t>
            </a:r>
            <a:r>
              <a:rPr lang="ja-JP" altLang="en-US" dirty="0" smtClean="0"/>
              <a:t>クラス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7" idx="1"/>
          </p:cNvCxnSpPr>
          <p:nvPr/>
        </p:nvCxnSpPr>
        <p:spPr>
          <a:xfrm flipH="1" flipV="1">
            <a:off x="4355976" y="5365752"/>
            <a:ext cx="1170924" cy="12057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3" idx="1"/>
          </p:cNvCxnSpPr>
          <p:nvPr/>
        </p:nvCxnSpPr>
        <p:spPr>
          <a:xfrm flipH="1">
            <a:off x="4525700" y="4725144"/>
            <a:ext cx="10012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3" idx="1"/>
          </p:cNvCxnSpPr>
          <p:nvPr/>
        </p:nvCxnSpPr>
        <p:spPr>
          <a:xfrm flipH="1">
            <a:off x="3707904" y="4725144"/>
            <a:ext cx="1818996" cy="360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7" idx="1"/>
          </p:cNvCxnSpPr>
          <p:nvPr/>
        </p:nvCxnSpPr>
        <p:spPr>
          <a:xfrm flipH="1">
            <a:off x="5129458" y="5486328"/>
            <a:ext cx="397442" cy="2160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民具オントロジーの作成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OWL</a:t>
            </a:r>
            <a:r>
              <a:rPr lang="ja-JP" altLang="en-US" dirty="0"/>
              <a:t>による記述の</a:t>
            </a:r>
            <a:r>
              <a:rPr lang="ja-JP" altLang="en-US" dirty="0" smtClean="0"/>
              <a:t>生成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6" y="1600200"/>
            <a:ext cx="7491248" cy="4525963"/>
          </a:xfrm>
        </p:spPr>
      </p:pic>
      <p:sp>
        <p:nvSpPr>
          <p:cNvPr id="5" name="角丸四角形 4"/>
          <p:cNvSpPr/>
          <p:nvPr/>
        </p:nvSpPr>
        <p:spPr>
          <a:xfrm>
            <a:off x="5347944" y="4156228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トップ</a:t>
            </a:r>
            <a:r>
              <a:rPr lang="ja-JP" altLang="en-US" dirty="0" smtClean="0"/>
              <a:t>のクラス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526900" y="4838256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サブ</a:t>
            </a:r>
            <a:r>
              <a:rPr lang="ja-JP" altLang="en-US" dirty="0" smtClean="0"/>
              <a:t>クラス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>
            <a:stCxn id="6" idx="1"/>
          </p:cNvCxnSpPr>
          <p:nvPr/>
        </p:nvCxnSpPr>
        <p:spPr>
          <a:xfrm flipH="1" flipV="1">
            <a:off x="4355976" y="4933704"/>
            <a:ext cx="1170924" cy="12057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5" idx="1"/>
          </p:cNvCxnSpPr>
          <p:nvPr/>
        </p:nvCxnSpPr>
        <p:spPr>
          <a:xfrm flipH="1">
            <a:off x="3635896" y="4372252"/>
            <a:ext cx="171204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79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Jena</a:t>
            </a:r>
            <a:r>
              <a:rPr kumimoji="1" lang="ja-JP" altLang="en-US" dirty="0" smtClean="0"/>
              <a:t>による推論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7" y="1600200"/>
            <a:ext cx="7465506" cy="4525963"/>
          </a:xfrm>
        </p:spPr>
      </p:pic>
    </p:spTree>
    <p:extLst>
      <p:ext uri="{BB962C8B-B14F-4D97-AF65-F5344CB8AC3E}">
        <p14:creationId xmlns:p14="http://schemas.microsoft.com/office/powerpoint/2010/main" val="8463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実行例</a:t>
            </a:r>
            <a:r>
              <a:rPr lang="en-US" altLang="ja-JP" dirty="0"/>
              <a:t>1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34819" cy="5257800"/>
          </a:xfrm>
        </p:spPr>
      </p:pic>
      <p:sp>
        <p:nvSpPr>
          <p:cNvPr id="6" name="雲形吹き出し 5"/>
          <p:cNvSpPr/>
          <p:nvPr/>
        </p:nvSpPr>
        <p:spPr>
          <a:xfrm>
            <a:off x="2555776" y="1860848"/>
            <a:ext cx="2736304" cy="1008112"/>
          </a:xfrm>
          <a:prstGeom prst="cloudCallout">
            <a:avLst>
              <a:gd name="adj1" fmla="val -68285"/>
              <a:gd name="adj2" fmla="val 113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ウェブに</a:t>
            </a:r>
            <a:r>
              <a:rPr lang="ja-JP" altLang="en-US" dirty="0"/>
              <a:t>存在</a:t>
            </a:r>
            <a:r>
              <a:rPr kumimoji="1" lang="ja-JP" altLang="en-US" dirty="0" smtClean="0"/>
              <a:t>するものの概念</a:t>
            </a:r>
            <a:endParaRPr kumimoji="1" lang="ja-JP" altLang="en-US" dirty="0"/>
          </a:p>
        </p:txBody>
      </p:sp>
      <p:sp>
        <p:nvSpPr>
          <p:cNvPr id="7" name="雲形吹き出し 6"/>
          <p:cNvSpPr/>
          <p:nvPr/>
        </p:nvSpPr>
        <p:spPr>
          <a:xfrm>
            <a:off x="121772" y="5013176"/>
            <a:ext cx="3960440" cy="1584176"/>
          </a:xfrm>
          <a:prstGeom prst="cloudCallout">
            <a:avLst>
              <a:gd name="adj1" fmla="val -515"/>
              <a:gd name="adj2" fmla="val -93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プロパティで関連するすべてのリソースはまた別のことで関連していることの状態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7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実行例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3" y="1412776"/>
            <a:ext cx="8207297" cy="5257800"/>
          </a:xfrm>
        </p:spPr>
      </p:pic>
    </p:spTree>
    <p:extLst>
      <p:ext uri="{BB962C8B-B14F-4D97-AF65-F5344CB8AC3E}">
        <p14:creationId xmlns:p14="http://schemas.microsoft.com/office/powerpoint/2010/main" val="26318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法造を用いることにより民具のオントロジー化および推論規則の記述の効率が向上した</a:t>
            </a:r>
            <a:r>
              <a:rPr lang="ja-JP" altLang="en-US" dirty="0" smtClean="0"/>
              <a:t>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検索キーの柔軟性が増した．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/>
              <a:t>民具オントロジーには記述されていない知識を</a:t>
            </a:r>
            <a:r>
              <a:rPr lang="ja-JP" altLang="en-US" dirty="0" smtClean="0"/>
              <a:t>獲得した．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4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関係データベースに</a:t>
            </a:r>
            <a:r>
              <a:rPr lang="ja-JP" altLang="en-US" dirty="0"/>
              <a:t>記述されて</a:t>
            </a:r>
            <a:r>
              <a:rPr lang="ja-JP" altLang="en-US" dirty="0" smtClean="0"/>
              <a:t>いる民具データを</a:t>
            </a:r>
            <a:r>
              <a:rPr lang="ja-JP" altLang="en-US" dirty="0"/>
              <a:t>利用</a:t>
            </a:r>
            <a:r>
              <a:rPr lang="ja-JP" altLang="en-US" dirty="0" smtClean="0"/>
              <a:t>できるオントロジー構築</a:t>
            </a:r>
            <a:r>
              <a:rPr lang="ja-JP" altLang="en-US" dirty="0"/>
              <a:t>ツールの</a:t>
            </a:r>
            <a:r>
              <a:rPr lang="ja-JP" altLang="en-US" dirty="0" smtClean="0"/>
              <a:t>開発</a:t>
            </a:r>
            <a:endParaRPr lang="en-US" altLang="ja-JP" dirty="0" smtClean="0"/>
          </a:p>
          <a:p>
            <a:r>
              <a:rPr kumimoji="1" lang="ja-JP" altLang="en-US" dirty="0" smtClean="0"/>
              <a:t>民具</a:t>
            </a:r>
            <a:r>
              <a:rPr lang="ja-JP" altLang="en-US" dirty="0"/>
              <a:t>オントロジー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Wikipedia</a:t>
            </a:r>
            <a:r>
              <a:rPr lang="ja-JP" altLang="en-US" dirty="0"/>
              <a:t>オントロジー</a:t>
            </a:r>
            <a:r>
              <a:rPr kumimoji="1" lang="ja-JP" altLang="en-US" dirty="0" smtClean="0"/>
              <a:t>を用いたシステムの開発</a:t>
            </a:r>
            <a:endParaRPr kumimoji="1" lang="en-US" altLang="ja-JP" dirty="0"/>
          </a:p>
          <a:p>
            <a:r>
              <a:rPr lang="ja-JP" altLang="en-US" dirty="0"/>
              <a:t>キーワードにシソーラスを</a:t>
            </a:r>
            <a:r>
              <a:rPr lang="ja-JP" altLang="en-US" dirty="0" smtClean="0"/>
              <a:t>用いた</a:t>
            </a:r>
            <a:r>
              <a:rPr lang="ja-JP" altLang="en-US" dirty="0"/>
              <a:t>システム</a:t>
            </a:r>
            <a:r>
              <a:rPr lang="ja-JP" altLang="en-US" dirty="0" smtClean="0"/>
              <a:t>の開発</a:t>
            </a:r>
            <a:endParaRPr lang="en-US" altLang="ja-JP" dirty="0" smtClean="0"/>
          </a:p>
          <a:p>
            <a:r>
              <a:rPr lang="ja-JP" altLang="en-US" dirty="0" smtClean="0"/>
              <a:t>構築</a:t>
            </a:r>
            <a:r>
              <a:rPr lang="ja-JP" altLang="en-US" dirty="0"/>
              <a:t>されたオントロジーと</a:t>
            </a:r>
            <a:r>
              <a:rPr lang="ja-JP" altLang="en-US" dirty="0" smtClean="0"/>
              <a:t>シソーラスを用いた</a:t>
            </a:r>
            <a:r>
              <a:rPr lang="ja-JP" altLang="en-US" dirty="0"/>
              <a:t>キーワード</a:t>
            </a:r>
            <a:r>
              <a:rPr lang="ja-JP" altLang="en-US" dirty="0" smtClean="0"/>
              <a:t>を</a:t>
            </a:r>
            <a:r>
              <a:rPr lang="ja-JP" altLang="en-US" dirty="0"/>
              <a:t>使用した検索システム</a:t>
            </a:r>
            <a:r>
              <a:rPr lang="ja-JP" altLang="en-US" dirty="0" smtClean="0"/>
              <a:t>の</a:t>
            </a:r>
            <a:r>
              <a:rPr lang="ja-JP" altLang="en-US" dirty="0"/>
              <a:t>開発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5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只見町エコミュージアム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" y="1622707"/>
            <a:ext cx="7955970" cy="44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1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6664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只見町エコミュージアム検索インタフェース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検索失敗例１</a:t>
            </a:r>
            <a:endParaRPr kumimoji="1" lang="ja-JP" altLang="en-US" sz="40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3112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8937"/>
            <a:ext cx="22685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5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ja-JP" altLang="en-US" sz="4000" dirty="0"/>
              <a:t>只見町エコミュージアム検索</a:t>
            </a:r>
            <a:r>
              <a:rPr lang="ja-JP" altLang="en-US" sz="4000" dirty="0" smtClean="0"/>
              <a:t>インタフェース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検索失敗例２</a:t>
            </a:r>
            <a:endParaRPr kumimoji="1" lang="ja-JP" altLang="en-US" sz="40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3112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1" y="2924552"/>
            <a:ext cx="27130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/>
              <a:t>非文字資料の体系化として神奈川大学</a:t>
            </a:r>
            <a:r>
              <a:rPr lang="en-US" altLang="ja-JP" dirty="0"/>
              <a:t>21</a:t>
            </a:r>
            <a:r>
              <a:rPr lang="ja-JP" altLang="en-US" dirty="0"/>
              <a:t>世紀</a:t>
            </a:r>
            <a:r>
              <a:rPr lang="en-US" altLang="ja-JP" dirty="0"/>
              <a:t>COE</a:t>
            </a:r>
            <a:r>
              <a:rPr lang="ja-JP" altLang="en-US" dirty="0"/>
              <a:t>プログラムが行われた。</a:t>
            </a:r>
            <a:r>
              <a:rPr lang="en-US" altLang="ja-JP" dirty="0"/>
              <a:t>(2008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31</a:t>
            </a:r>
            <a:r>
              <a:rPr lang="ja-JP" altLang="en-US" dirty="0"/>
              <a:t>日終了</a:t>
            </a:r>
            <a:r>
              <a:rPr lang="en-US" altLang="ja-JP" dirty="0" smtClean="0"/>
              <a:t>)</a:t>
            </a:r>
          </a:p>
          <a:p>
            <a:r>
              <a:rPr lang="ja-JP" altLang="en-US" dirty="0"/>
              <a:t>只見町　インターネット・</a:t>
            </a:r>
            <a:r>
              <a:rPr lang="ja-JP" altLang="en-US" dirty="0" smtClean="0"/>
              <a:t>エコミュージアムの多くの民具の情報をユーザに向けて公開を行っている。</a:t>
            </a:r>
            <a:endParaRPr lang="en-US" altLang="ja-JP" dirty="0" smtClean="0"/>
          </a:p>
          <a:p>
            <a:r>
              <a:rPr lang="ja-JP" altLang="en-US" dirty="0" smtClean="0"/>
              <a:t>その検索機能はユーザの意図した検索キーから正確な情報を出力しないという問題点がある。</a:t>
            </a:r>
            <a:endParaRPr lang="en-US" altLang="ja-JP" dirty="0" smtClean="0"/>
          </a:p>
          <a:p>
            <a:r>
              <a:rPr lang="ja-JP" altLang="en-US" b="1" dirty="0">
                <a:solidFill>
                  <a:srgbClr val="FF0000"/>
                </a:solidFill>
              </a:rPr>
              <a:t>検索機能の改善を目的とする</a:t>
            </a:r>
            <a:r>
              <a:rPr lang="ja-JP" altLang="en-US" b="1" dirty="0" smtClean="0">
                <a:solidFill>
                  <a:srgbClr val="FF0000"/>
                </a:solidFill>
              </a:rPr>
              <a:t>。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只見町インターネット・エコミュージアムの「キーワード」検索の改善を試みる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/>
              <a:t>二種類</a:t>
            </a:r>
            <a:r>
              <a:rPr lang="ja-JP" altLang="en-US" dirty="0" smtClean="0"/>
              <a:t>のオントロジーとコーパスからなる検索システムのフレームワークを提案．</a:t>
            </a:r>
            <a:endParaRPr lang="en-US" altLang="ja-JP" dirty="0" smtClean="0"/>
          </a:p>
          <a:p>
            <a:r>
              <a:rPr lang="ja-JP" altLang="en-US" dirty="0" smtClean="0"/>
              <a:t>民具カードから民具用オントロジーを構築する手法の提案．</a:t>
            </a:r>
            <a:endParaRPr lang="en-US" altLang="ja-JP" dirty="0" smtClean="0"/>
          </a:p>
          <a:p>
            <a:r>
              <a:rPr lang="ja-JP" altLang="en-US" dirty="0" smtClean="0"/>
              <a:t>民具データ間の関係を推論</a:t>
            </a:r>
            <a:r>
              <a:rPr lang="ja-JP" altLang="en-US" dirty="0" smtClean="0"/>
              <a:t>する推論規則</a:t>
            </a:r>
            <a:r>
              <a:rPr lang="ja-JP" altLang="en-US" dirty="0" smtClean="0"/>
              <a:t>記述の効率化．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644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この研究の要素技術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オントロジー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コーパス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OWL</a:t>
            </a:r>
            <a:r>
              <a:rPr kumimoji="1" lang="ja-JP" altLang="en-US" dirty="0" smtClean="0"/>
              <a:t>によるオントロジーの記述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オントロジーエディタ「法造」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Jena</a:t>
            </a:r>
          </a:p>
        </p:txBody>
      </p:sp>
    </p:spTree>
    <p:extLst>
      <p:ext uri="{BB962C8B-B14F-4D97-AF65-F5344CB8AC3E}">
        <p14:creationId xmlns:p14="http://schemas.microsoft.com/office/powerpoint/2010/main" val="12231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オントロジー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/>
              <a:t>知識システムを構築する際に用いられる基本概念の体系記述</a:t>
            </a:r>
            <a:endParaRPr kumimoji="1" lang="ja-JP" altLang="en-US" sz="2400" dirty="0"/>
          </a:p>
        </p:txBody>
      </p:sp>
      <p:sp>
        <p:nvSpPr>
          <p:cNvPr id="4" name="円/楕円 3"/>
          <p:cNvSpPr/>
          <p:nvPr/>
        </p:nvSpPr>
        <p:spPr>
          <a:xfrm>
            <a:off x="2149059" y="2155834"/>
            <a:ext cx="1323595" cy="4707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民具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133520" y="3312049"/>
            <a:ext cx="3348756" cy="43401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chemeClr val="tx1"/>
                </a:solidFill>
              </a:rPr>
              <a:t>シゴトギの使用目的</a:t>
            </a:r>
          </a:p>
        </p:txBody>
      </p:sp>
      <p:sp>
        <p:nvSpPr>
          <p:cNvPr id="8" name="円/楕円 7"/>
          <p:cNvSpPr/>
          <p:nvPr/>
        </p:nvSpPr>
        <p:spPr>
          <a:xfrm>
            <a:off x="1831083" y="4373556"/>
            <a:ext cx="1963946" cy="5531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chemeClr val="tx1"/>
                </a:solidFill>
              </a:rPr>
              <a:t>仕事に着る</a:t>
            </a:r>
          </a:p>
        </p:txBody>
      </p:sp>
      <p:sp>
        <p:nvSpPr>
          <p:cNvPr id="10" name="円/楕円 9"/>
          <p:cNvSpPr/>
          <p:nvPr/>
        </p:nvSpPr>
        <p:spPr>
          <a:xfrm>
            <a:off x="1091475" y="5386994"/>
            <a:ext cx="1479216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仕事に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402047" y="5386994"/>
            <a:ext cx="898740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着る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/>
          <p:cNvCxnSpPr>
            <a:stCxn id="6" idx="0"/>
            <a:endCxn id="4" idx="4"/>
          </p:cNvCxnSpPr>
          <p:nvPr/>
        </p:nvCxnSpPr>
        <p:spPr>
          <a:xfrm flipV="1">
            <a:off x="2807898" y="2626534"/>
            <a:ext cx="2959" cy="6855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2807898" y="3814882"/>
            <a:ext cx="5158" cy="627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0" idx="0"/>
            <a:endCxn id="8" idx="3"/>
          </p:cNvCxnSpPr>
          <p:nvPr/>
        </p:nvCxnSpPr>
        <p:spPr>
          <a:xfrm flipV="1">
            <a:off x="1831083" y="4845711"/>
            <a:ext cx="287613" cy="5412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4" idx="0"/>
            <a:endCxn id="8" idx="5"/>
          </p:cNvCxnSpPr>
          <p:nvPr/>
        </p:nvCxnSpPr>
        <p:spPr>
          <a:xfrm flipH="1" flipV="1">
            <a:off x="3507416" y="4845711"/>
            <a:ext cx="344001" cy="5412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"/>
          <p:cNvSpPr txBox="1"/>
          <p:nvPr/>
        </p:nvSpPr>
        <p:spPr>
          <a:xfrm>
            <a:off x="3864237" y="4926720"/>
            <a:ext cx="89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solidFill>
                  <a:srgbClr val="00B050"/>
                </a:solidFill>
              </a:rPr>
              <a:t>part-of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6"/>
          <p:cNvSpPr txBox="1"/>
          <p:nvPr/>
        </p:nvSpPr>
        <p:spPr>
          <a:xfrm>
            <a:off x="2128832" y="4956686"/>
            <a:ext cx="113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solidFill>
                  <a:srgbClr val="00B050"/>
                </a:solidFill>
              </a:rPr>
              <a:t>part-of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7"/>
          <p:cNvSpPr txBox="1"/>
          <p:nvPr/>
        </p:nvSpPr>
        <p:spPr>
          <a:xfrm>
            <a:off x="2953088" y="3879736"/>
            <a:ext cx="136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>
                <a:solidFill>
                  <a:srgbClr val="00B050"/>
                </a:solidFill>
              </a:rPr>
              <a:t>instance-of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12"/>
          <p:cNvSpPr txBox="1"/>
          <p:nvPr/>
        </p:nvSpPr>
        <p:spPr>
          <a:xfrm>
            <a:off x="2941395" y="2805588"/>
            <a:ext cx="137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00B050"/>
                </a:solidFill>
              </a:rPr>
              <a:t>attribute-of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13"/>
          <p:cNvSpPr txBox="1"/>
          <p:nvPr/>
        </p:nvSpPr>
        <p:spPr>
          <a:xfrm>
            <a:off x="4762976" y="2805588"/>
            <a:ext cx="357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ある概念を構成している属性情報</a:t>
            </a:r>
            <a:endParaRPr kumimoji="1" lang="ja-JP" altLang="en-US" dirty="0"/>
          </a:p>
        </p:txBody>
      </p:sp>
      <p:sp>
        <p:nvSpPr>
          <p:cNvPr id="27" name="テキスト ボックス 15"/>
          <p:cNvSpPr txBox="1"/>
          <p:nvPr/>
        </p:nvSpPr>
        <p:spPr>
          <a:xfrm>
            <a:off x="5465021" y="38797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概念と具体例の関係</a:t>
            </a:r>
            <a:endParaRPr kumimoji="1" lang="ja-JP" altLang="en-US" dirty="0"/>
          </a:p>
        </p:txBody>
      </p:sp>
      <p:sp>
        <p:nvSpPr>
          <p:cNvPr id="28" name="テキスト ボックス 16"/>
          <p:cNvSpPr txBox="1"/>
          <p:nvPr/>
        </p:nvSpPr>
        <p:spPr>
          <a:xfrm>
            <a:off x="5629001" y="4926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/>
              <a:t>全体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部分関係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809477" y="2805588"/>
            <a:ext cx="345528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465021" y="3904956"/>
            <a:ext cx="2232248" cy="3441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673025" y="4926720"/>
            <a:ext cx="1595071" cy="34798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25" idx="3"/>
            <a:endCxn id="26" idx="1"/>
          </p:cNvCxnSpPr>
          <p:nvPr/>
        </p:nvCxnSpPr>
        <p:spPr>
          <a:xfrm>
            <a:off x="4313607" y="2990254"/>
            <a:ext cx="449369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4" idx="3"/>
            <a:endCxn id="27" idx="1"/>
          </p:cNvCxnSpPr>
          <p:nvPr/>
        </p:nvCxnSpPr>
        <p:spPr>
          <a:xfrm>
            <a:off x="4313606" y="4064402"/>
            <a:ext cx="1151415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1" idx="3"/>
            <a:endCxn id="28" idx="1"/>
          </p:cNvCxnSpPr>
          <p:nvPr/>
        </p:nvCxnSpPr>
        <p:spPr>
          <a:xfrm>
            <a:off x="4762976" y="5111386"/>
            <a:ext cx="866025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799</Words>
  <Application>Microsoft Office PowerPoint</Application>
  <PresentationFormat>画面に合わせる (4:3)</PresentationFormat>
  <Paragraphs>159</Paragraphs>
  <Slides>29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29</vt:i4>
      </vt:variant>
    </vt:vector>
  </HeadingPairs>
  <TitlesOfParts>
    <vt:vector size="31" baseType="lpstr">
      <vt:lpstr>Office ​​テーマ</vt:lpstr>
      <vt:lpstr>1_Office ​​テーマ</vt:lpstr>
      <vt:lpstr>只見町　インターネット・エコミュージアムの「キーワード」検索の改善</vt:lpstr>
      <vt:lpstr>研究背景</vt:lpstr>
      <vt:lpstr>只見町エコミュージアム</vt:lpstr>
      <vt:lpstr>只見町エコミュージアム検索インタフェース 検索失敗例１</vt:lpstr>
      <vt:lpstr>只見町エコミュージアム検索インタフェース 検索失敗例２</vt:lpstr>
      <vt:lpstr>研究背景</vt:lpstr>
      <vt:lpstr>研究目的</vt:lpstr>
      <vt:lpstr>この研究の要素技術</vt:lpstr>
      <vt:lpstr>オントロジー</vt:lpstr>
      <vt:lpstr>コーパス</vt:lpstr>
      <vt:lpstr>OWL</vt:lpstr>
      <vt:lpstr>法造‐オントロジーエディタ</vt:lpstr>
      <vt:lpstr>Jena</vt:lpstr>
      <vt:lpstr>先行研究</vt:lpstr>
      <vt:lpstr>フレームワーク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民具オントロジーの作成 民具カード</vt:lpstr>
      <vt:lpstr>民具オントロジーの作成 関係データベース</vt:lpstr>
      <vt:lpstr>民具オントロジーの作成 法造によるオントロジーの入力</vt:lpstr>
      <vt:lpstr>民具オントロジーの作成 OWLによる記述の生成1</vt:lpstr>
      <vt:lpstr>民具オントロジーの作成 OWLによる記述の生成2</vt:lpstr>
      <vt:lpstr>Jenaによる推論</vt:lpstr>
      <vt:lpstr>実行例1</vt:lpstr>
      <vt:lpstr>実行例2</vt:lpstr>
      <vt:lpstr>結論</vt:lpstr>
      <vt:lpstr>課題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78</cp:revision>
  <dcterms:created xsi:type="dcterms:W3CDTF">2013-02-08T08:56:18Z</dcterms:created>
  <dcterms:modified xsi:type="dcterms:W3CDTF">2013-02-14T01:56:07Z</dcterms:modified>
</cp:coreProperties>
</file>