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5" r:id="rId4"/>
    <p:sldId id="261" r:id="rId5"/>
    <p:sldId id="292" r:id="rId6"/>
    <p:sldId id="260" r:id="rId7"/>
    <p:sldId id="293" r:id="rId8"/>
    <p:sldId id="296" r:id="rId9"/>
    <p:sldId id="278" r:id="rId10"/>
    <p:sldId id="279" r:id="rId11"/>
    <p:sldId id="280" r:id="rId12"/>
    <p:sldId id="288" r:id="rId13"/>
    <p:sldId id="294" r:id="rId14"/>
    <p:sldId id="282" r:id="rId15"/>
    <p:sldId id="289" r:id="rId16"/>
    <p:sldId id="281" r:id="rId17"/>
    <p:sldId id="295" r:id="rId18"/>
    <p:sldId id="284" r:id="rId19"/>
    <p:sldId id="283" r:id="rId20"/>
    <p:sldId id="290" r:id="rId21"/>
    <p:sldId id="291"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8313"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26" Type="http://schemas.openxmlformats.org/officeDocument/2006/relationships/image" Target="../media/image27.wmf"/><Relationship Id="rId3" Type="http://schemas.openxmlformats.org/officeDocument/2006/relationships/image" Target="../media/image4.wmf"/><Relationship Id="rId21" Type="http://schemas.openxmlformats.org/officeDocument/2006/relationships/image" Target="../media/image22.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5" Type="http://schemas.openxmlformats.org/officeDocument/2006/relationships/image" Target="../media/image26.wmf"/><Relationship Id="rId33" Type="http://schemas.openxmlformats.org/officeDocument/2006/relationships/image" Target="../media/image34.wmf"/><Relationship Id="rId2" Type="http://schemas.openxmlformats.org/officeDocument/2006/relationships/image" Target="../media/image3.wmf"/><Relationship Id="rId16" Type="http://schemas.openxmlformats.org/officeDocument/2006/relationships/image" Target="../media/image17.wmf"/><Relationship Id="rId20" Type="http://schemas.openxmlformats.org/officeDocument/2006/relationships/image" Target="../media/image21.wmf"/><Relationship Id="rId29" Type="http://schemas.openxmlformats.org/officeDocument/2006/relationships/image" Target="../media/image30.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24" Type="http://schemas.openxmlformats.org/officeDocument/2006/relationships/image" Target="../media/image25.wmf"/><Relationship Id="rId32" Type="http://schemas.openxmlformats.org/officeDocument/2006/relationships/image" Target="../media/image33.wmf"/><Relationship Id="rId5" Type="http://schemas.openxmlformats.org/officeDocument/2006/relationships/image" Target="../media/image6.wmf"/><Relationship Id="rId15" Type="http://schemas.openxmlformats.org/officeDocument/2006/relationships/image" Target="../media/image16.wmf"/><Relationship Id="rId23" Type="http://schemas.openxmlformats.org/officeDocument/2006/relationships/image" Target="../media/image24.wmf"/><Relationship Id="rId28" Type="http://schemas.openxmlformats.org/officeDocument/2006/relationships/image" Target="../media/image29.wmf"/><Relationship Id="rId10" Type="http://schemas.openxmlformats.org/officeDocument/2006/relationships/image" Target="../media/image11.wmf"/><Relationship Id="rId19" Type="http://schemas.openxmlformats.org/officeDocument/2006/relationships/image" Target="../media/image20.wmf"/><Relationship Id="rId31" Type="http://schemas.openxmlformats.org/officeDocument/2006/relationships/image" Target="../media/image32.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 Id="rId22" Type="http://schemas.openxmlformats.org/officeDocument/2006/relationships/image" Target="../media/image23.wmf"/><Relationship Id="rId27" Type="http://schemas.openxmlformats.org/officeDocument/2006/relationships/image" Target="../media/image28.wmf"/><Relationship Id="rId30"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2DBEAD-13C0-49AF-A676-539CE205CAC8}" type="datetimeFigureOut">
              <a:rPr kumimoji="1" lang="ja-JP" altLang="en-US" smtClean="0"/>
              <a:t>2014/2/13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CDCC9F-3BE8-4A53-B6E0-464D2C7EDCC6}" type="slidenum">
              <a:rPr kumimoji="1" lang="ja-JP" altLang="en-US" smtClean="0"/>
              <a:t>‹#›</a:t>
            </a:fld>
            <a:endParaRPr kumimoji="1" lang="ja-JP" altLang="en-US"/>
          </a:p>
        </p:txBody>
      </p:sp>
    </p:spTree>
    <p:extLst>
      <p:ext uri="{BB962C8B-B14F-4D97-AF65-F5344CB8AC3E}">
        <p14:creationId xmlns:p14="http://schemas.microsoft.com/office/powerpoint/2010/main" val="3417333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2</a:t>
            </a:fld>
            <a:endParaRPr kumimoji="1" lang="ja-JP" altLang="en-US"/>
          </a:p>
        </p:txBody>
      </p:sp>
    </p:spTree>
    <p:extLst>
      <p:ext uri="{BB962C8B-B14F-4D97-AF65-F5344CB8AC3E}">
        <p14:creationId xmlns:p14="http://schemas.microsoft.com/office/powerpoint/2010/main" val="118860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3</a:t>
            </a:fld>
            <a:endParaRPr kumimoji="1" lang="ja-JP" altLang="en-US"/>
          </a:p>
        </p:txBody>
      </p:sp>
    </p:spTree>
    <p:extLst>
      <p:ext uri="{BB962C8B-B14F-4D97-AF65-F5344CB8AC3E}">
        <p14:creationId xmlns:p14="http://schemas.microsoft.com/office/powerpoint/2010/main" val="223606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4</a:t>
            </a:fld>
            <a:endParaRPr kumimoji="1" lang="ja-JP" altLang="en-US"/>
          </a:p>
        </p:txBody>
      </p:sp>
    </p:spTree>
    <p:extLst>
      <p:ext uri="{BB962C8B-B14F-4D97-AF65-F5344CB8AC3E}">
        <p14:creationId xmlns:p14="http://schemas.microsoft.com/office/powerpoint/2010/main" val="1005175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6</a:t>
            </a:fld>
            <a:endParaRPr kumimoji="1" lang="ja-JP" altLang="en-US"/>
          </a:p>
        </p:txBody>
      </p:sp>
    </p:spTree>
    <p:extLst>
      <p:ext uri="{BB962C8B-B14F-4D97-AF65-F5344CB8AC3E}">
        <p14:creationId xmlns:p14="http://schemas.microsoft.com/office/powerpoint/2010/main" val="35315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8</a:t>
            </a:fld>
            <a:endParaRPr kumimoji="1" lang="ja-JP" altLang="en-US"/>
          </a:p>
        </p:txBody>
      </p:sp>
    </p:spTree>
    <p:extLst>
      <p:ext uri="{BB962C8B-B14F-4D97-AF65-F5344CB8AC3E}">
        <p14:creationId xmlns:p14="http://schemas.microsoft.com/office/powerpoint/2010/main" val="4195461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9</a:t>
            </a:fld>
            <a:endParaRPr kumimoji="1" lang="ja-JP" altLang="en-US"/>
          </a:p>
        </p:txBody>
      </p:sp>
    </p:spTree>
    <p:extLst>
      <p:ext uri="{BB962C8B-B14F-4D97-AF65-F5344CB8AC3E}">
        <p14:creationId xmlns:p14="http://schemas.microsoft.com/office/powerpoint/2010/main" val="1766686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10</a:t>
            </a:fld>
            <a:endParaRPr kumimoji="1" lang="ja-JP" altLang="en-US"/>
          </a:p>
        </p:txBody>
      </p:sp>
    </p:spTree>
    <p:extLst>
      <p:ext uri="{BB962C8B-B14F-4D97-AF65-F5344CB8AC3E}">
        <p14:creationId xmlns:p14="http://schemas.microsoft.com/office/powerpoint/2010/main" val="160212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CDCC9F-3BE8-4A53-B6E0-464D2C7EDCC6}" type="slidenum">
              <a:rPr kumimoji="1" lang="ja-JP" altLang="en-US" smtClean="0"/>
              <a:t>11</a:t>
            </a:fld>
            <a:endParaRPr kumimoji="1" lang="ja-JP" altLang="en-US"/>
          </a:p>
        </p:txBody>
      </p:sp>
    </p:spTree>
    <p:extLst>
      <p:ext uri="{BB962C8B-B14F-4D97-AF65-F5344CB8AC3E}">
        <p14:creationId xmlns:p14="http://schemas.microsoft.com/office/powerpoint/2010/main" val="210566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E14AA783-5AC9-427E-81AB-1B20325D8D33}" type="datetimeFigureOut">
              <a:rPr kumimoji="1" lang="ja-JP" altLang="en-US" smtClean="0"/>
              <a:t>2014/2/13</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E14AA783-5AC9-427E-81AB-1B20325D8D33}" type="datetimeFigureOut">
              <a:rPr kumimoji="1" lang="ja-JP" altLang="en-US" smtClean="0"/>
              <a:t>2014/2/13</a:t>
            </a:fld>
            <a:endParaRPr kumimoji="1" lang="ja-JP" altLang="en-US"/>
          </a:p>
        </p:txBody>
      </p:sp>
      <p:sp>
        <p:nvSpPr>
          <p:cNvPr id="27" name="スライド番号プレースホルダー 26"/>
          <p:cNvSpPr>
            <a:spLocks noGrp="1"/>
          </p:cNvSpPr>
          <p:nvPr>
            <p:ph type="sldNum" sz="quarter" idx="11"/>
          </p:nvPr>
        </p:nvSpPr>
        <p:spPr/>
        <p:txBody>
          <a:bodyPr rtlCol="0"/>
          <a:lstStyle/>
          <a:p>
            <a:fld id="{4B9E63EE-4615-4CBB-956E-43E449AC6631}"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E14AA783-5AC9-427E-81AB-1B20325D8D33}" type="datetimeFigureOut">
              <a:rPr kumimoji="1" lang="ja-JP" altLang="en-US" smtClean="0"/>
              <a:t>2014/2/13</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E14AA783-5AC9-427E-81AB-1B20325D8D33}" type="datetimeFigureOut">
              <a:rPr kumimoji="1" lang="ja-JP" altLang="en-US" smtClean="0"/>
              <a:t>2014/2/13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B9E63EE-4615-4CBB-956E-43E449AC663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14AA783-5AC9-427E-81AB-1B20325D8D33}" type="datetimeFigureOut">
              <a:rPr kumimoji="1" lang="ja-JP" altLang="en-US" smtClean="0"/>
              <a:t>2014/2/13</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B9E63EE-4615-4CBB-956E-43E449AC663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7.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9.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8.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41.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3.wmf"/></Relationships>
</file>

<file path=ppt/slides/_rels/slide12.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6.wmf"/><Relationship Id="rId5" Type="http://schemas.openxmlformats.org/officeDocument/2006/relationships/oleObject" Target="../embeddings/oleObject45.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image" Target="../media/image53.w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50.wmf"/><Relationship Id="rId11" Type="http://schemas.openxmlformats.org/officeDocument/2006/relationships/image" Target="../media/image52.wmf"/><Relationship Id="rId5" Type="http://schemas.openxmlformats.org/officeDocument/2006/relationships/oleObject" Target="../embeddings/oleObject49.bin"/><Relationship Id="rId15" Type="http://schemas.openxmlformats.org/officeDocument/2006/relationships/image" Target="../media/image54.wmf"/><Relationship Id="rId10" Type="http://schemas.openxmlformats.org/officeDocument/2006/relationships/oleObject" Target="../embeddings/oleObject52.bin"/><Relationship Id="rId4" Type="http://schemas.openxmlformats.org/officeDocument/2006/relationships/image" Target="../media/image49.wmf"/><Relationship Id="rId9" Type="http://schemas.openxmlformats.org/officeDocument/2006/relationships/oleObject" Target="../embeddings/oleObject51.bin"/><Relationship Id="rId14" Type="http://schemas.openxmlformats.org/officeDocument/2006/relationships/oleObject" Target="../embeddings/oleObject54.bin"/></Relationships>
</file>

<file path=ppt/slides/_rels/slide16.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6.wmf"/><Relationship Id="rId5" Type="http://schemas.openxmlformats.org/officeDocument/2006/relationships/oleObject" Target="../embeddings/oleObject56.bin"/><Relationship Id="rId4" Type="http://schemas.openxmlformats.org/officeDocument/2006/relationships/image" Target="../media/image5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59.wmf"/><Relationship Id="rId5" Type="http://schemas.openxmlformats.org/officeDocument/2006/relationships/oleObject" Target="../embeddings/oleObject59.bin"/><Relationship Id="rId4" Type="http://schemas.openxmlformats.org/officeDocument/2006/relationships/image" Target="../media/image5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image" Target="../media/image6.wmf"/><Relationship Id="rId18" Type="http://schemas.openxmlformats.org/officeDocument/2006/relationships/oleObject" Target="../embeddings/oleObject8.bin"/><Relationship Id="rId26" Type="http://schemas.openxmlformats.org/officeDocument/2006/relationships/oleObject" Target="../embeddings/oleObject12.bin"/><Relationship Id="rId39" Type="http://schemas.openxmlformats.org/officeDocument/2006/relationships/image" Target="../media/image19.wmf"/><Relationship Id="rId21" Type="http://schemas.openxmlformats.org/officeDocument/2006/relationships/image" Target="../media/image10.wmf"/><Relationship Id="rId34" Type="http://schemas.openxmlformats.org/officeDocument/2006/relationships/oleObject" Target="../embeddings/oleObject16.bin"/><Relationship Id="rId42" Type="http://schemas.openxmlformats.org/officeDocument/2006/relationships/oleObject" Target="../embeddings/oleObject20.bin"/><Relationship Id="rId47" Type="http://schemas.openxmlformats.org/officeDocument/2006/relationships/image" Target="../media/image23.wmf"/><Relationship Id="rId50" Type="http://schemas.openxmlformats.org/officeDocument/2006/relationships/oleObject" Target="../embeddings/oleObject24.bin"/><Relationship Id="rId55" Type="http://schemas.openxmlformats.org/officeDocument/2006/relationships/image" Target="../media/image27.wmf"/><Relationship Id="rId63" Type="http://schemas.openxmlformats.org/officeDocument/2006/relationships/image" Target="../media/image31.wmf"/><Relationship Id="rId68" Type="http://schemas.openxmlformats.org/officeDocument/2006/relationships/oleObject" Target="../embeddings/oleObject33.bin"/><Relationship Id="rId7" Type="http://schemas.openxmlformats.org/officeDocument/2006/relationships/image" Target="../media/image3.wmf"/><Relationship Id="rId2" Type="http://schemas.openxmlformats.org/officeDocument/2006/relationships/slideLayout" Target="../slideLayouts/slideLayout2.xml"/><Relationship Id="rId16" Type="http://schemas.openxmlformats.org/officeDocument/2006/relationships/oleObject" Target="../embeddings/oleObject7.bin"/><Relationship Id="rId29" Type="http://schemas.openxmlformats.org/officeDocument/2006/relationships/image" Target="../media/image14.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24" Type="http://schemas.openxmlformats.org/officeDocument/2006/relationships/oleObject" Target="../embeddings/oleObject11.bin"/><Relationship Id="rId32" Type="http://schemas.openxmlformats.org/officeDocument/2006/relationships/oleObject" Target="../embeddings/oleObject15.bin"/><Relationship Id="rId37" Type="http://schemas.openxmlformats.org/officeDocument/2006/relationships/image" Target="../media/image18.wmf"/><Relationship Id="rId40" Type="http://schemas.openxmlformats.org/officeDocument/2006/relationships/oleObject" Target="../embeddings/oleObject19.bin"/><Relationship Id="rId45" Type="http://schemas.openxmlformats.org/officeDocument/2006/relationships/image" Target="../media/image22.wmf"/><Relationship Id="rId53" Type="http://schemas.openxmlformats.org/officeDocument/2006/relationships/image" Target="../media/image26.wmf"/><Relationship Id="rId58" Type="http://schemas.openxmlformats.org/officeDocument/2006/relationships/oleObject" Target="../embeddings/oleObject28.bin"/><Relationship Id="rId66" Type="http://schemas.openxmlformats.org/officeDocument/2006/relationships/oleObject" Target="../embeddings/oleObject32.bin"/><Relationship Id="rId5" Type="http://schemas.openxmlformats.org/officeDocument/2006/relationships/image" Target="../media/image2.wmf"/><Relationship Id="rId15" Type="http://schemas.openxmlformats.org/officeDocument/2006/relationships/image" Target="../media/image7.wmf"/><Relationship Id="rId23" Type="http://schemas.openxmlformats.org/officeDocument/2006/relationships/image" Target="../media/image11.wmf"/><Relationship Id="rId28" Type="http://schemas.openxmlformats.org/officeDocument/2006/relationships/oleObject" Target="../embeddings/oleObject13.bin"/><Relationship Id="rId36" Type="http://schemas.openxmlformats.org/officeDocument/2006/relationships/oleObject" Target="../embeddings/oleObject17.bin"/><Relationship Id="rId49" Type="http://schemas.openxmlformats.org/officeDocument/2006/relationships/image" Target="../media/image24.wmf"/><Relationship Id="rId57" Type="http://schemas.openxmlformats.org/officeDocument/2006/relationships/image" Target="../media/image28.wmf"/><Relationship Id="rId61" Type="http://schemas.openxmlformats.org/officeDocument/2006/relationships/image" Target="../media/image30.wmf"/><Relationship Id="rId10" Type="http://schemas.openxmlformats.org/officeDocument/2006/relationships/oleObject" Target="../embeddings/oleObject4.bin"/><Relationship Id="rId19" Type="http://schemas.openxmlformats.org/officeDocument/2006/relationships/image" Target="../media/image9.wmf"/><Relationship Id="rId31" Type="http://schemas.openxmlformats.org/officeDocument/2006/relationships/image" Target="../media/image15.wmf"/><Relationship Id="rId44" Type="http://schemas.openxmlformats.org/officeDocument/2006/relationships/oleObject" Target="../embeddings/oleObject21.bin"/><Relationship Id="rId52" Type="http://schemas.openxmlformats.org/officeDocument/2006/relationships/oleObject" Target="../embeddings/oleObject25.bin"/><Relationship Id="rId60" Type="http://schemas.openxmlformats.org/officeDocument/2006/relationships/oleObject" Target="../embeddings/oleObject29.bin"/><Relationship Id="rId65" Type="http://schemas.openxmlformats.org/officeDocument/2006/relationships/image" Target="../media/image32.wmf"/><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3.wmf"/><Relationship Id="rId30" Type="http://schemas.openxmlformats.org/officeDocument/2006/relationships/oleObject" Target="../embeddings/oleObject14.bin"/><Relationship Id="rId35" Type="http://schemas.openxmlformats.org/officeDocument/2006/relationships/image" Target="../media/image17.wmf"/><Relationship Id="rId43" Type="http://schemas.openxmlformats.org/officeDocument/2006/relationships/image" Target="../media/image21.wmf"/><Relationship Id="rId48" Type="http://schemas.openxmlformats.org/officeDocument/2006/relationships/oleObject" Target="../embeddings/oleObject23.bin"/><Relationship Id="rId56" Type="http://schemas.openxmlformats.org/officeDocument/2006/relationships/oleObject" Target="../embeddings/oleObject27.bin"/><Relationship Id="rId64" Type="http://schemas.openxmlformats.org/officeDocument/2006/relationships/oleObject" Target="../embeddings/oleObject31.bin"/><Relationship Id="rId69" Type="http://schemas.openxmlformats.org/officeDocument/2006/relationships/image" Target="../media/image34.wmf"/><Relationship Id="rId8" Type="http://schemas.openxmlformats.org/officeDocument/2006/relationships/oleObject" Target="../embeddings/oleObject3.bin"/><Relationship Id="rId51" Type="http://schemas.openxmlformats.org/officeDocument/2006/relationships/image" Target="../media/image25.wmf"/><Relationship Id="rId3" Type="http://schemas.openxmlformats.org/officeDocument/2006/relationships/notesSlide" Target="../notesSlides/notesSlide5.xml"/><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2.wmf"/><Relationship Id="rId33" Type="http://schemas.openxmlformats.org/officeDocument/2006/relationships/image" Target="../media/image16.wmf"/><Relationship Id="rId38" Type="http://schemas.openxmlformats.org/officeDocument/2006/relationships/oleObject" Target="../embeddings/oleObject18.bin"/><Relationship Id="rId46" Type="http://schemas.openxmlformats.org/officeDocument/2006/relationships/oleObject" Target="../embeddings/oleObject22.bin"/><Relationship Id="rId59" Type="http://schemas.openxmlformats.org/officeDocument/2006/relationships/image" Target="../media/image29.wmf"/><Relationship Id="rId67" Type="http://schemas.openxmlformats.org/officeDocument/2006/relationships/image" Target="../media/image33.wmf"/><Relationship Id="rId20" Type="http://schemas.openxmlformats.org/officeDocument/2006/relationships/oleObject" Target="../embeddings/oleObject9.bin"/><Relationship Id="rId41" Type="http://schemas.openxmlformats.org/officeDocument/2006/relationships/image" Target="../media/image20.wmf"/><Relationship Id="rId54" Type="http://schemas.openxmlformats.org/officeDocument/2006/relationships/oleObject" Target="../embeddings/oleObject26.bin"/><Relationship Id="rId62"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5.bin"/><Relationship Id="rId5" Type="http://schemas.openxmlformats.org/officeDocument/2006/relationships/image" Target="../media/image35.wmf"/><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8032" y="1988840"/>
            <a:ext cx="8276456" cy="1542033"/>
          </a:xfrm>
        </p:spPr>
        <p:txBody>
          <a:bodyPr>
            <a:normAutofit/>
          </a:bodyPr>
          <a:lstStyle/>
          <a:p>
            <a:r>
              <a:rPr kumimoji="1" lang="ja-JP" altLang="en-US" dirty="0" smtClean="0"/>
              <a:t>標的型攻撃に対する</a:t>
            </a:r>
            <a:r>
              <a:rPr kumimoji="1" lang="en-US" altLang="ja-JP" dirty="0" smtClean="0"/>
              <a:t/>
            </a:r>
            <a:br>
              <a:rPr kumimoji="1" lang="en-US" altLang="ja-JP" dirty="0" smtClean="0"/>
            </a:br>
            <a:r>
              <a:rPr kumimoji="1" lang="ja-JP" altLang="en-US" dirty="0" smtClean="0"/>
              <a:t>ゲーム理論を使った防御戦略</a:t>
            </a:r>
            <a:endParaRPr kumimoji="1" lang="ja-JP" altLang="en-US" dirty="0"/>
          </a:p>
        </p:txBody>
      </p:sp>
      <p:sp>
        <p:nvSpPr>
          <p:cNvPr id="3" name="サブタイトル 2"/>
          <p:cNvSpPr>
            <a:spLocks noGrp="1"/>
          </p:cNvSpPr>
          <p:nvPr>
            <p:ph type="subTitle" idx="1"/>
          </p:nvPr>
        </p:nvSpPr>
        <p:spPr>
          <a:xfrm>
            <a:off x="4723928" y="5445224"/>
            <a:ext cx="4312568" cy="1224136"/>
          </a:xfrm>
        </p:spPr>
        <p:txBody>
          <a:bodyPr>
            <a:normAutofit lnSpcReduction="10000"/>
          </a:bodyPr>
          <a:lstStyle/>
          <a:p>
            <a:r>
              <a:rPr kumimoji="1" lang="ja-JP" altLang="en-US" dirty="0" smtClean="0">
                <a:latin typeface="+mj-ea"/>
                <a:ea typeface="+mj-ea"/>
              </a:rPr>
              <a:t>木下研究室</a:t>
            </a:r>
            <a:endParaRPr kumimoji="1" lang="en-US" altLang="ja-JP" dirty="0" smtClean="0">
              <a:latin typeface="+mj-ea"/>
              <a:ea typeface="+mj-ea"/>
            </a:endParaRPr>
          </a:p>
          <a:p>
            <a:r>
              <a:rPr kumimoji="1" lang="ja-JP" altLang="en-US" dirty="0" smtClean="0">
                <a:latin typeface="+mj-ea"/>
                <a:ea typeface="+mj-ea"/>
              </a:rPr>
              <a:t>学籍番号：</a:t>
            </a:r>
            <a:r>
              <a:rPr kumimoji="1" lang="en-US" altLang="ja-JP" dirty="0" smtClean="0">
                <a:latin typeface="+mj-ea"/>
                <a:ea typeface="+mj-ea"/>
              </a:rPr>
              <a:t>200902785</a:t>
            </a:r>
          </a:p>
          <a:p>
            <a:r>
              <a:rPr kumimoji="1" lang="ja-JP" altLang="en-US" dirty="0" smtClean="0">
                <a:latin typeface="+mj-ea"/>
                <a:ea typeface="+mj-ea"/>
              </a:rPr>
              <a:t>氏名：前川　稔</a:t>
            </a:r>
            <a:endParaRPr kumimoji="1" lang="ja-JP" altLang="en-US" dirty="0">
              <a:latin typeface="+mj-ea"/>
              <a:ea typeface="+mj-ea"/>
            </a:endParaRPr>
          </a:p>
        </p:txBody>
      </p:sp>
    </p:spTree>
    <p:extLst>
      <p:ext uri="{BB962C8B-B14F-4D97-AF65-F5344CB8AC3E}">
        <p14:creationId xmlns:p14="http://schemas.microsoft.com/office/powerpoint/2010/main" val="1875329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1066800"/>
          </a:xfrm>
        </p:spPr>
        <p:txBody>
          <a:bodyPr/>
          <a:lstStyle/>
          <a:p>
            <a:r>
              <a:rPr lang="ja-JP" altLang="en-US" dirty="0" smtClean="0"/>
              <a:t>使用する費用</a:t>
            </a:r>
            <a:endParaRPr kumimoji="1" lang="ja-JP" altLang="en-US" dirty="0"/>
          </a:p>
        </p:txBody>
      </p:sp>
      <p:sp>
        <p:nvSpPr>
          <p:cNvPr id="3" name="コンテンツ プレースホルダー 2"/>
          <p:cNvSpPr>
            <a:spLocks noGrp="1"/>
          </p:cNvSpPr>
          <p:nvPr>
            <p:ph idx="1"/>
          </p:nvPr>
        </p:nvSpPr>
        <p:spPr>
          <a:xfrm>
            <a:off x="395536" y="2132856"/>
            <a:ext cx="8229600" cy="4325112"/>
          </a:xfrm>
        </p:spPr>
        <p:txBody>
          <a:bodyPr/>
          <a:lstStyle/>
          <a:p>
            <a:pPr marL="109728" indent="0">
              <a:buNone/>
            </a:pPr>
            <a:r>
              <a:rPr lang="ja-JP" altLang="en-US" dirty="0" smtClean="0">
                <a:latin typeface="+mj-ea"/>
                <a:ea typeface="+mj-ea"/>
              </a:rPr>
              <a:t>それぞれに使用される費用は、</a:t>
            </a:r>
            <a:endParaRPr lang="en-US" altLang="ja-JP" dirty="0" smtClean="0">
              <a:latin typeface="+mj-ea"/>
              <a:ea typeface="+mj-ea"/>
            </a:endParaRPr>
          </a:p>
          <a:p>
            <a:pPr marL="109728" indent="0">
              <a:buNone/>
            </a:pPr>
            <a:r>
              <a:rPr lang="ja-JP" altLang="en-US" dirty="0" smtClean="0">
                <a:latin typeface="+mj-ea"/>
                <a:ea typeface="+mj-ea"/>
              </a:rPr>
              <a:t>攻撃側費用を</a:t>
            </a:r>
            <a:r>
              <a:rPr lang="ja-JP" altLang="en-US" dirty="0">
                <a:latin typeface="+mj-ea"/>
                <a:ea typeface="+mj-ea"/>
              </a:rPr>
              <a:t>　</a:t>
            </a:r>
            <a:r>
              <a:rPr lang="en-US" altLang="ja-JP" dirty="0" smtClean="0">
                <a:latin typeface="+mj-ea"/>
                <a:ea typeface="+mj-ea"/>
              </a:rPr>
              <a:t>,</a:t>
            </a:r>
            <a:r>
              <a:rPr lang="ja-JP" altLang="en-US" dirty="0" smtClean="0">
                <a:latin typeface="+mj-ea"/>
                <a:ea typeface="+mj-ea"/>
              </a:rPr>
              <a:t>防御側費用を　として</a:t>
            </a:r>
            <a:endParaRPr lang="en-US" altLang="ja-JP" dirty="0" smtClean="0">
              <a:latin typeface="+mj-ea"/>
              <a:ea typeface="+mj-ea"/>
            </a:endParaRPr>
          </a:p>
          <a:p>
            <a:pPr marL="109728" indent="0">
              <a:buNone/>
            </a:pPr>
            <a:endParaRPr kumimoji="1" lang="en-US" altLang="ja-JP" dirty="0">
              <a:latin typeface="+mj-ea"/>
              <a:ea typeface="+mj-ea"/>
            </a:endParaRPr>
          </a:p>
          <a:p>
            <a:pPr marL="109728" indent="0">
              <a:buNone/>
            </a:pPr>
            <a:endParaRPr lang="en-US" altLang="ja-JP" dirty="0" smtClean="0">
              <a:latin typeface="+mj-ea"/>
              <a:ea typeface="+mj-ea"/>
            </a:endParaRPr>
          </a:p>
          <a:p>
            <a:pPr marL="109728" indent="0">
              <a:buNone/>
            </a:pPr>
            <a:endParaRPr lang="en-US" altLang="ja-JP" sz="1800" dirty="0">
              <a:latin typeface="+mj-ea"/>
              <a:ea typeface="+mj-ea"/>
            </a:endParaRPr>
          </a:p>
          <a:p>
            <a:pPr marL="109728" indent="0">
              <a:buNone/>
            </a:pPr>
            <a:endParaRPr lang="en-US" altLang="ja-JP" dirty="0">
              <a:latin typeface="+mj-ea"/>
              <a:ea typeface="+mj-ea"/>
            </a:endParaRPr>
          </a:p>
          <a:p>
            <a:pPr marL="109728" indent="0">
              <a:buNone/>
            </a:pPr>
            <a:r>
              <a:rPr lang="ja-JP" altLang="en-US" dirty="0" smtClean="0">
                <a:latin typeface="+mj-ea"/>
                <a:ea typeface="+mj-ea"/>
              </a:rPr>
              <a:t>で求める</a:t>
            </a:r>
            <a:endParaRPr lang="en-US" altLang="ja-JP" sz="2000" dirty="0" smtClean="0">
              <a:latin typeface="+mj-ea"/>
              <a:ea typeface="+mj-ea"/>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761110372"/>
              </p:ext>
            </p:extLst>
          </p:nvPr>
        </p:nvGraphicFramePr>
        <p:xfrm>
          <a:off x="620713" y="3254375"/>
          <a:ext cx="2519362" cy="1543050"/>
        </p:xfrm>
        <a:graphic>
          <a:graphicData uri="http://schemas.openxmlformats.org/presentationml/2006/ole">
            <mc:AlternateContent xmlns:mc="http://schemas.openxmlformats.org/markup-compatibility/2006">
              <mc:Choice xmlns:v="urn:schemas-microsoft-com:vml" Requires="v">
                <p:oleObj spid="_x0000_s1410" name="数式" r:id="rId4" imgW="876240" imgH="736560" progId="Equation.3">
                  <p:embed/>
                </p:oleObj>
              </mc:Choice>
              <mc:Fallback>
                <p:oleObj name="数式" r:id="rId4" imgW="876240" imgH="736560" progId="Equation.3">
                  <p:embed/>
                  <p:pic>
                    <p:nvPicPr>
                      <p:cNvPr id="0" name=""/>
                      <p:cNvPicPr/>
                      <p:nvPr/>
                    </p:nvPicPr>
                    <p:blipFill>
                      <a:blip r:embed="rId5"/>
                      <a:stretch>
                        <a:fillRect/>
                      </a:stretch>
                    </p:blipFill>
                    <p:spPr>
                      <a:xfrm>
                        <a:off x="620713" y="3254375"/>
                        <a:ext cx="2519362" cy="1543050"/>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786901388"/>
              </p:ext>
            </p:extLst>
          </p:nvPr>
        </p:nvGraphicFramePr>
        <p:xfrm>
          <a:off x="2710136" y="2616338"/>
          <a:ext cx="432048" cy="524630"/>
        </p:xfrm>
        <a:graphic>
          <a:graphicData uri="http://schemas.openxmlformats.org/presentationml/2006/ole">
            <mc:AlternateContent xmlns:mc="http://schemas.openxmlformats.org/markup-compatibility/2006">
              <mc:Choice xmlns:v="urn:schemas-microsoft-com:vml" Requires="v">
                <p:oleObj spid="_x0000_s1411" name="数式" r:id="rId6" imgW="177480" imgH="215640" progId="Equation.3">
                  <p:embed/>
                </p:oleObj>
              </mc:Choice>
              <mc:Fallback>
                <p:oleObj name="数式" r:id="rId6" imgW="177480" imgH="215640" progId="Equation.3">
                  <p:embed/>
                  <p:pic>
                    <p:nvPicPr>
                      <p:cNvPr id="0" name=""/>
                      <p:cNvPicPr/>
                      <p:nvPr/>
                    </p:nvPicPr>
                    <p:blipFill>
                      <a:blip r:embed="rId7"/>
                      <a:stretch>
                        <a:fillRect/>
                      </a:stretch>
                    </p:blipFill>
                    <p:spPr>
                      <a:xfrm>
                        <a:off x="2710136" y="2616338"/>
                        <a:ext cx="432048" cy="524630"/>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215769938"/>
              </p:ext>
            </p:extLst>
          </p:nvPr>
        </p:nvGraphicFramePr>
        <p:xfrm>
          <a:off x="5351190" y="2636912"/>
          <a:ext cx="455290" cy="515996"/>
        </p:xfrm>
        <a:graphic>
          <a:graphicData uri="http://schemas.openxmlformats.org/presentationml/2006/ole">
            <mc:AlternateContent xmlns:mc="http://schemas.openxmlformats.org/markup-compatibility/2006">
              <mc:Choice xmlns:v="urn:schemas-microsoft-com:vml" Requires="v">
                <p:oleObj spid="_x0000_s1412" name="数式" r:id="rId8" imgW="190440" imgH="215640" progId="Equation.3">
                  <p:embed/>
                </p:oleObj>
              </mc:Choice>
              <mc:Fallback>
                <p:oleObj name="数式" r:id="rId8" imgW="190440" imgH="215640" progId="Equation.3">
                  <p:embed/>
                  <p:pic>
                    <p:nvPicPr>
                      <p:cNvPr id="0" name=""/>
                      <p:cNvPicPr/>
                      <p:nvPr/>
                    </p:nvPicPr>
                    <p:blipFill>
                      <a:blip r:embed="rId9"/>
                      <a:stretch>
                        <a:fillRect/>
                      </a:stretch>
                    </p:blipFill>
                    <p:spPr>
                      <a:xfrm>
                        <a:off x="5351190" y="2636912"/>
                        <a:ext cx="455290" cy="515996"/>
                      </a:xfrm>
                      <a:prstGeom prst="rect">
                        <a:avLst/>
                      </a:prstGeom>
                    </p:spPr>
                  </p:pic>
                </p:oleObj>
              </mc:Fallback>
            </mc:AlternateContent>
          </a:graphicData>
        </a:graphic>
      </p:graphicFrame>
      <p:sp>
        <p:nvSpPr>
          <p:cNvPr id="4" name="テキスト ボックス 3"/>
          <p:cNvSpPr txBox="1"/>
          <p:nvPr/>
        </p:nvSpPr>
        <p:spPr>
          <a:xfrm>
            <a:off x="3059832" y="4797152"/>
            <a:ext cx="4932040" cy="1631216"/>
          </a:xfrm>
          <a:prstGeom prst="rect">
            <a:avLst/>
          </a:prstGeom>
          <a:noFill/>
        </p:spPr>
        <p:txBody>
          <a:bodyPr wrap="square" rtlCol="0">
            <a:spAutoFit/>
          </a:bodyPr>
          <a:lstStyle/>
          <a:p>
            <a:r>
              <a:rPr kumimoji="1" lang="ja-JP" altLang="en-US" sz="2000" dirty="0" smtClean="0">
                <a:latin typeface="+mj-ea"/>
                <a:ea typeface="+mj-ea"/>
              </a:rPr>
              <a:t>配分したコスト：</a:t>
            </a:r>
            <a:endParaRPr kumimoji="1" lang="en-US" altLang="ja-JP" sz="2000" dirty="0" smtClean="0">
              <a:latin typeface="+mj-ea"/>
              <a:ea typeface="+mj-ea"/>
            </a:endParaRPr>
          </a:p>
          <a:p>
            <a:endParaRPr kumimoji="1" lang="en-US" altLang="ja-JP" sz="2000" dirty="0" smtClean="0">
              <a:latin typeface="+mj-ea"/>
              <a:ea typeface="+mj-ea"/>
            </a:endParaRPr>
          </a:p>
          <a:p>
            <a:r>
              <a:rPr lang="ja-JP" altLang="en-US" sz="2000" dirty="0" smtClean="0">
                <a:latin typeface="+mj-ea"/>
                <a:ea typeface="+mj-ea"/>
              </a:rPr>
              <a:t>攻撃側のユニット：</a:t>
            </a:r>
            <a:endParaRPr lang="en-US" altLang="ja-JP" sz="2000" dirty="0" smtClean="0">
              <a:latin typeface="+mj-ea"/>
              <a:ea typeface="+mj-ea"/>
            </a:endParaRPr>
          </a:p>
          <a:p>
            <a:endParaRPr lang="en-US" altLang="ja-JP" sz="2000" dirty="0" smtClean="0">
              <a:latin typeface="+mj-ea"/>
              <a:ea typeface="+mj-ea"/>
            </a:endParaRPr>
          </a:p>
          <a:p>
            <a:r>
              <a:rPr kumimoji="1" lang="ja-JP" altLang="en-US" sz="2000" dirty="0" smtClean="0">
                <a:latin typeface="+mj-ea"/>
                <a:ea typeface="+mj-ea"/>
              </a:rPr>
              <a:t>防御側のユニット：</a:t>
            </a:r>
            <a:endParaRPr kumimoji="1" lang="ja-JP" altLang="en-US" sz="2000" dirty="0">
              <a:latin typeface="+mj-ea"/>
              <a:ea typeface="+mj-ea"/>
            </a:endParaRP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352323412"/>
              </p:ext>
            </p:extLst>
          </p:nvPr>
        </p:nvGraphicFramePr>
        <p:xfrm>
          <a:off x="5364088" y="4749800"/>
          <a:ext cx="804863" cy="1725613"/>
        </p:xfrm>
        <a:graphic>
          <a:graphicData uri="http://schemas.openxmlformats.org/presentationml/2006/ole">
            <mc:AlternateContent xmlns:mc="http://schemas.openxmlformats.org/markup-compatibility/2006">
              <mc:Choice xmlns:v="urn:schemas-microsoft-com:vml" Requires="v">
                <p:oleObj spid="_x0000_s1413" name="数式" r:id="rId10" imgW="342720" imgH="698400" progId="Equation.3">
                  <p:embed/>
                </p:oleObj>
              </mc:Choice>
              <mc:Fallback>
                <p:oleObj name="数式" r:id="rId10" imgW="342720" imgH="698400" progId="Equation.3">
                  <p:embed/>
                  <p:pic>
                    <p:nvPicPr>
                      <p:cNvPr id="0" name=""/>
                      <p:cNvPicPr/>
                      <p:nvPr/>
                    </p:nvPicPr>
                    <p:blipFill>
                      <a:blip r:embed="rId11"/>
                      <a:stretch>
                        <a:fillRect/>
                      </a:stretch>
                    </p:blipFill>
                    <p:spPr>
                      <a:xfrm>
                        <a:off x="5364088" y="4749800"/>
                        <a:ext cx="804863" cy="1725613"/>
                      </a:xfrm>
                      <a:prstGeom prst="rect">
                        <a:avLst/>
                      </a:prstGeom>
                    </p:spPr>
                  </p:pic>
                </p:oleObj>
              </mc:Fallback>
            </mc:AlternateContent>
          </a:graphicData>
        </a:graphic>
      </p:graphicFrame>
    </p:spTree>
    <p:extLst>
      <p:ext uri="{BB962C8B-B14F-4D97-AF65-F5344CB8AC3E}">
        <p14:creationId xmlns:p14="http://schemas.microsoft.com/office/powerpoint/2010/main" val="3907809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利益</a:t>
            </a:r>
            <a:r>
              <a:rPr lang="ja-JP" altLang="en-US" dirty="0" smtClean="0"/>
              <a:t>と</a:t>
            </a:r>
            <a:r>
              <a:rPr lang="ja-JP" altLang="en-US" dirty="0"/>
              <a:t>損失</a:t>
            </a:r>
            <a:endParaRPr kumimoji="1" lang="ja-JP" altLang="en-US" dirty="0"/>
          </a:p>
        </p:txBody>
      </p:sp>
      <p:sp>
        <p:nvSpPr>
          <p:cNvPr id="3" name="コンテンツ プレースホルダー 2"/>
          <p:cNvSpPr>
            <a:spLocks noGrp="1"/>
          </p:cNvSpPr>
          <p:nvPr>
            <p:ph idx="1"/>
          </p:nvPr>
        </p:nvSpPr>
        <p:spPr>
          <a:xfrm>
            <a:off x="457200" y="1988840"/>
            <a:ext cx="5482952" cy="4325112"/>
          </a:xfrm>
        </p:spPr>
        <p:txBody>
          <a:bodyPr>
            <a:normAutofit/>
          </a:bodyPr>
          <a:lstStyle/>
          <a:p>
            <a:pPr marL="109728" indent="0">
              <a:buNone/>
            </a:pPr>
            <a:r>
              <a:rPr kumimoji="1" lang="ja-JP" altLang="en-US" dirty="0" smtClean="0">
                <a:latin typeface="+mj-ea"/>
                <a:ea typeface="+mj-ea"/>
              </a:rPr>
              <a:t>攻撃側の利益を　</a:t>
            </a:r>
            <a:r>
              <a:rPr lang="ja-JP" altLang="en-US" dirty="0">
                <a:latin typeface="+mj-ea"/>
                <a:ea typeface="+mj-ea"/>
              </a:rPr>
              <a:t>　とし</a:t>
            </a:r>
            <a:r>
              <a:rPr lang="ja-JP" altLang="en-US" dirty="0" smtClean="0">
                <a:latin typeface="+mj-ea"/>
                <a:ea typeface="+mj-ea"/>
              </a:rPr>
              <a:t>、</a:t>
            </a:r>
            <a:endParaRPr lang="en-US" altLang="ja-JP" dirty="0" smtClean="0">
              <a:latin typeface="+mj-ea"/>
              <a:ea typeface="+mj-ea"/>
            </a:endParaRPr>
          </a:p>
          <a:p>
            <a:pPr marL="109728" indent="0">
              <a:buNone/>
            </a:pPr>
            <a:endParaRPr lang="en-US" altLang="ja-JP" sz="1800" dirty="0" smtClean="0">
              <a:latin typeface="+mj-ea"/>
              <a:ea typeface="+mj-ea"/>
            </a:endParaRPr>
          </a:p>
          <a:p>
            <a:pPr marL="109728" indent="0">
              <a:buNone/>
            </a:pPr>
            <a:endParaRPr lang="en-US" altLang="ja-JP" sz="2400" dirty="0">
              <a:latin typeface="+mj-ea"/>
              <a:ea typeface="+mj-ea"/>
            </a:endParaRPr>
          </a:p>
          <a:p>
            <a:pPr marL="109728" indent="0">
              <a:buNone/>
            </a:pPr>
            <a:endParaRPr lang="en-US" altLang="ja-JP" sz="2000" dirty="0" smtClean="0">
              <a:latin typeface="+mj-ea"/>
              <a:ea typeface="+mj-ea"/>
            </a:endParaRPr>
          </a:p>
          <a:p>
            <a:pPr marL="109728" indent="0">
              <a:buNone/>
            </a:pPr>
            <a:r>
              <a:rPr lang="ja-JP" altLang="en-US" dirty="0" smtClean="0">
                <a:latin typeface="+mj-ea"/>
                <a:ea typeface="+mj-ea"/>
              </a:rPr>
              <a:t>防御側の損失を　とし</a:t>
            </a:r>
            <a:endParaRPr lang="en-US" altLang="ja-JP" dirty="0" smtClean="0">
              <a:latin typeface="+mj-ea"/>
              <a:ea typeface="+mj-ea"/>
            </a:endParaRPr>
          </a:p>
          <a:p>
            <a:pPr marL="109728" indent="0">
              <a:buNone/>
            </a:pPr>
            <a:endParaRPr lang="en-US" altLang="ja-JP" dirty="0">
              <a:latin typeface="+mj-ea"/>
              <a:ea typeface="+mj-ea"/>
            </a:endParaRPr>
          </a:p>
          <a:p>
            <a:pPr marL="109728" indent="0">
              <a:buNone/>
            </a:pPr>
            <a:endParaRPr lang="en-US" altLang="ja-JP" dirty="0" smtClean="0">
              <a:latin typeface="+mj-ea"/>
              <a:ea typeface="+mj-ea"/>
            </a:endParaRPr>
          </a:p>
          <a:p>
            <a:pPr marL="109728" indent="0">
              <a:buNone/>
            </a:pPr>
            <a:endParaRPr lang="en-US" altLang="ja-JP" sz="1400" dirty="0">
              <a:latin typeface="+mj-ea"/>
              <a:ea typeface="+mj-ea"/>
            </a:endParaRPr>
          </a:p>
          <a:p>
            <a:pPr marL="109728" indent="0">
              <a:buNone/>
            </a:pPr>
            <a:r>
              <a:rPr lang="ja-JP" altLang="en-US" dirty="0" smtClean="0">
                <a:latin typeface="+mj-ea"/>
                <a:ea typeface="+mj-ea"/>
              </a:rPr>
              <a:t>でそれぞれの利益損失を求める</a:t>
            </a:r>
            <a:endParaRPr lang="en-US" altLang="ja-JP" dirty="0">
              <a:latin typeface="+mj-ea"/>
              <a:ea typeface="+mj-ea"/>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3657272731"/>
              </p:ext>
            </p:extLst>
          </p:nvPr>
        </p:nvGraphicFramePr>
        <p:xfrm>
          <a:off x="3203848" y="2060848"/>
          <a:ext cx="720080" cy="504057"/>
        </p:xfrm>
        <a:graphic>
          <a:graphicData uri="http://schemas.openxmlformats.org/presentationml/2006/ole">
            <mc:AlternateContent xmlns:mc="http://schemas.openxmlformats.org/markup-compatibility/2006">
              <mc:Choice xmlns:v="urn:schemas-microsoft-com:vml" Requires="v">
                <p:oleObj spid="_x0000_s3493" name="数式" r:id="rId4" imgW="164880" imgH="215640" progId="Equation.3">
                  <p:embed/>
                </p:oleObj>
              </mc:Choice>
              <mc:Fallback>
                <p:oleObj name="数式" r:id="rId4" imgW="164880" imgH="215640" progId="Equation.3">
                  <p:embed/>
                  <p:pic>
                    <p:nvPicPr>
                      <p:cNvPr id="0" name=""/>
                      <p:cNvPicPr/>
                      <p:nvPr/>
                    </p:nvPicPr>
                    <p:blipFill>
                      <a:blip r:embed="rId5"/>
                      <a:stretch>
                        <a:fillRect/>
                      </a:stretch>
                    </p:blipFill>
                    <p:spPr>
                      <a:xfrm>
                        <a:off x="3203848" y="2060848"/>
                        <a:ext cx="720080" cy="504057"/>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684260640"/>
              </p:ext>
            </p:extLst>
          </p:nvPr>
        </p:nvGraphicFramePr>
        <p:xfrm>
          <a:off x="3131840" y="3573015"/>
          <a:ext cx="415106" cy="504057"/>
        </p:xfrm>
        <a:graphic>
          <a:graphicData uri="http://schemas.openxmlformats.org/presentationml/2006/ole">
            <mc:AlternateContent xmlns:mc="http://schemas.openxmlformats.org/markup-compatibility/2006">
              <mc:Choice xmlns:v="urn:schemas-microsoft-com:vml" Requires="v">
                <p:oleObj spid="_x0000_s3494" name="数式" r:id="rId6" imgW="177480" imgH="215640" progId="Equation.3">
                  <p:embed/>
                </p:oleObj>
              </mc:Choice>
              <mc:Fallback>
                <p:oleObj name="数式" r:id="rId6" imgW="177480" imgH="215640" progId="Equation.3">
                  <p:embed/>
                  <p:pic>
                    <p:nvPicPr>
                      <p:cNvPr id="0" name=""/>
                      <p:cNvPicPr/>
                      <p:nvPr/>
                    </p:nvPicPr>
                    <p:blipFill>
                      <a:blip r:embed="rId7"/>
                      <a:stretch>
                        <a:fillRect/>
                      </a:stretch>
                    </p:blipFill>
                    <p:spPr>
                      <a:xfrm>
                        <a:off x="3131840" y="3573015"/>
                        <a:ext cx="415106" cy="504057"/>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4080856402"/>
              </p:ext>
            </p:extLst>
          </p:nvPr>
        </p:nvGraphicFramePr>
        <p:xfrm>
          <a:off x="554038" y="3956050"/>
          <a:ext cx="2430462" cy="1227138"/>
        </p:xfrm>
        <a:graphic>
          <a:graphicData uri="http://schemas.openxmlformats.org/presentationml/2006/ole">
            <mc:AlternateContent xmlns:mc="http://schemas.openxmlformats.org/markup-compatibility/2006">
              <mc:Choice xmlns:v="urn:schemas-microsoft-com:vml" Requires="v">
                <p:oleObj spid="_x0000_s3495" name="数式" r:id="rId8" imgW="1206360" imgH="609480" progId="Equation.3">
                  <p:embed/>
                </p:oleObj>
              </mc:Choice>
              <mc:Fallback>
                <p:oleObj name="数式" r:id="rId8" imgW="1206360" imgH="609480" progId="Equation.3">
                  <p:embed/>
                  <p:pic>
                    <p:nvPicPr>
                      <p:cNvPr id="0" name=""/>
                      <p:cNvPicPr/>
                      <p:nvPr/>
                    </p:nvPicPr>
                    <p:blipFill>
                      <a:blip r:embed="rId9"/>
                      <a:stretch>
                        <a:fillRect/>
                      </a:stretch>
                    </p:blipFill>
                    <p:spPr>
                      <a:xfrm>
                        <a:off x="554038" y="3956050"/>
                        <a:ext cx="2430462" cy="1227138"/>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871551084"/>
              </p:ext>
            </p:extLst>
          </p:nvPr>
        </p:nvGraphicFramePr>
        <p:xfrm>
          <a:off x="633413" y="2466975"/>
          <a:ext cx="2282825" cy="1193800"/>
        </p:xfrm>
        <a:graphic>
          <a:graphicData uri="http://schemas.openxmlformats.org/presentationml/2006/ole">
            <mc:AlternateContent xmlns:mc="http://schemas.openxmlformats.org/markup-compatibility/2006">
              <mc:Choice xmlns:v="urn:schemas-microsoft-com:vml" Requires="v">
                <p:oleObj spid="_x0000_s3496" name="数式" r:id="rId10" imgW="1168200" imgH="609480" progId="Equation.3">
                  <p:embed/>
                </p:oleObj>
              </mc:Choice>
              <mc:Fallback>
                <p:oleObj name="数式" r:id="rId10" imgW="1168200" imgH="609480" progId="Equation.3">
                  <p:embed/>
                  <p:pic>
                    <p:nvPicPr>
                      <p:cNvPr id="0" name=""/>
                      <p:cNvPicPr/>
                      <p:nvPr/>
                    </p:nvPicPr>
                    <p:blipFill>
                      <a:blip r:embed="rId11"/>
                      <a:stretch>
                        <a:fillRect/>
                      </a:stretch>
                    </p:blipFill>
                    <p:spPr>
                      <a:xfrm>
                        <a:off x="633413" y="2466975"/>
                        <a:ext cx="2282825" cy="1193800"/>
                      </a:xfrm>
                      <a:prstGeom prst="rect">
                        <a:avLst/>
                      </a:prstGeom>
                    </p:spPr>
                  </p:pic>
                </p:oleObj>
              </mc:Fallback>
            </mc:AlternateContent>
          </a:graphicData>
        </a:graphic>
      </p:graphicFrame>
      <p:sp>
        <p:nvSpPr>
          <p:cNvPr id="13" name="正方形/長方形 12"/>
          <p:cNvSpPr/>
          <p:nvPr/>
        </p:nvSpPr>
        <p:spPr>
          <a:xfrm>
            <a:off x="5668368" y="2780928"/>
            <a:ext cx="331236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攻撃側のコストが、</a:t>
            </a:r>
            <a:endParaRPr kumimoji="1" lang="en-US" altLang="ja-JP" dirty="0" smtClean="0">
              <a:latin typeface="+mj-ea"/>
              <a:ea typeface="+mj-ea"/>
            </a:endParaRPr>
          </a:p>
          <a:p>
            <a:pPr algn="ctr"/>
            <a:r>
              <a:rPr kumimoji="1" lang="ja-JP" altLang="en-US" dirty="0" smtClean="0">
                <a:latin typeface="+mj-ea"/>
                <a:ea typeface="+mj-ea"/>
              </a:rPr>
              <a:t>防御側のコストより多い場合</a:t>
            </a:r>
            <a:endParaRPr kumimoji="1" lang="ja-JP" altLang="en-US" dirty="0">
              <a:latin typeface="+mj-ea"/>
              <a:ea typeface="+mj-ea"/>
            </a:endParaRPr>
          </a:p>
        </p:txBody>
      </p:sp>
      <p:sp>
        <p:nvSpPr>
          <p:cNvPr id="14" name="左矢印 13"/>
          <p:cNvSpPr/>
          <p:nvPr/>
        </p:nvSpPr>
        <p:spPr>
          <a:xfrm>
            <a:off x="4339728" y="2885939"/>
            <a:ext cx="1328640" cy="5430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矢印 14"/>
          <p:cNvSpPr/>
          <p:nvPr/>
        </p:nvSpPr>
        <p:spPr>
          <a:xfrm>
            <a:off x="4323480" y="4254091"/>
            <a:ext cx="1328640" cy="5430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652120" y="4149080"/>
            <a:ext cx="3312368"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防御</a:t>
            </a:r>
            <a:r>
              <a:rPr kumimoji="1" lang="ja-JP" altLang="en-US" dirty="0" smtClean="0">
                <a:latin typeface="+mj-ea"/>
                <a:ea typeface="+mj-ea"/>
              </a:rPr>
              <a:t>側のコストが、</a:t>
            </a:r>
            <a:endParaRPr kumimoji="1" lang="en-US" altLang="ja-JP" dirty="0" smtClean="0">
              <a:latin typeface="+mj-ea"/>
              <a:ea typeface="+mj-ea"/>
            </a:endParaRPr>
          </a:p>
          <a:p>
            <a:pPr algn="ctr"/>
            <a:r>
              <a:rPr lang="ja-JP" altLang="en-US" dirty="0">
                <a:latin typeface="+mj-ea"/>
                <a:ea typeface="+mj-ea"/>
              </a:rPr>
              <a:t>攻撃</a:t>
            </a:r>
            <a:r>
              <a:rPr kumimoji="1" lang="ja-JP" altLang="en-US" dirty="0" smtClean="0">
                <a:latin typeface="+mj-ea"/>
                <a:ea typeface="+mj-ea"/>
              </a:rPr>
              <a:t>側のコストより多い場合</a:t>
            </a:r>
            <a:endParaRPr kumimoji="1" lang="ja-JP" altLang="en-US" dirty="0">
              <a:latin typeface="+mj-ea"/>
              <a:ea typeface="+mj-ea"/>
            </a:endParaRPr>
          </a:p>
        </p:txBody>
      </p:sp>
    </p:spTree>
    <p:extLst>
      <p:ext uri="{BB962C8B-B14F-4D97-AF65-F5344CB8AC3E}">
        <p14:creationId xmlns:p14="http://schemas.microsoft.com/office/powerpoint/2010/main" val="2112168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攻撃側の視点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latin typeface="+mj-ea"/>
                <a:ea typeface="+mj-ea"/>
              </a:rPr>
              <a:t>攻撃側は使用する費用　を少なくしたい。</a:t>
            </a:r>
            <a:endParaRPr kumimoji="1" lang="en-US" altLang="ja-JP" dirty="0" smtClean="0">
              <a:latin typeface="+mj-ea"/>
              <a:ea typeface="+mj-ea"/>
            </a:endParaRPr>
          </a:p>
          <a:p>
            <a:r>
              <a:rPr lang="ja-JP" altLang="en-US" dirty="0" smtClean="0">
                <a:latin typeface="+mj-ea"/>
                <a:ea typeface="+mj-ea"/>
              </a:rPr>
              <a:t>利益　を最大にしたい。</a:t>
            </a:r>
            <a:endParaRPr lang="en-US" altLang="ja-JP" dirty="0" smtClean="0">
              <a:latin typeface="+mj-ea"/>
              <a:ea typeface="+mj-ea"/>
            </a:endParaRPr>
          </a:p>
          <a:p>
            <a:r>
              <a:rPr kumimoji="1" lang="ja-JP" altLang="en-US" dirty="0" smtClean="0">
                <a:latin typeface="+mj-ea"/>
                <a:ea typeface="+mj-ea"/>
              </a:rPr>
              <a:t>費用対効果が良い</a:t>
            </a:r>
            <a:r>
              <a:rPr lang="ja-JP" altLang="en-US" dirty="0" smtClean="0">
                <a:latin typeface="+mj-ea"/>
                <a:ea typeface="+mj-ea"/>
              </a:rPr>
              <a:t>戦略</a:t>
            </a:r>
            <a:r>
              <a:rPr kumimoji="1" lang="ja-JP" altLang="en-US" dirty="0" smtClean="0">
                <a:latin typeface="+mj-ea"/>
                <a:ea typeface="+mj-ea"/>
              </a:rPr>
              <a:t>を選択すると思われる。</a:t>
            </a:r>
            <a:endParaRPr kumimoji="1" lang="ja-JP" altLang="en-US" dirty="0">
              <a:latin typeface="+mj-ea"/>
              <a:ea typeface="+mj-ea"/>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404094122"/>
              </p:ext>
            </p:extLst>
          </p:nvPr>
        </p:nvGraphicFramePr>
        <p:xfrm>
          <a:off x="4483100" y="2338531"/>
          <a:ext cx="304924" cy="370265"/>
        </p:xfrm>
        <a:graphic>
          <a:graphicData uri="http://schemas.openxmlformats.org/presentationml/2006/ole">
            <mc:AlternateContent xmlns:mc="http://schemas.openxmlformats.org/markup-compatibility/2006">
              <mc:Choice xmlns:v="urn:schemas-microsoft-com:vml" Requires="v">
                <p:oleObj spid="_x0000_s6402" name="数式" r:id="rId3" imgW="177480" imgH="215640" progId="Equation.3">
                  <p:embed/>
                </p:oleObj>
              </mc:Choice>
              <mc:Fallback>
                <p:oleObj name="数式" r:id="rId3" imgW="177480" imgH="215640" progId="Equation.3">
                  <p:embed/>
                  <p:pic>
                    <p:nvPicPr>
                      <p:cNvPr id="0" name=""/>
                      <p:cNvPicPr/>
                      <p:nvPr/>
                    </p:nvPicPr>
                    <p:blipFill>
                      <a:blip r:embed="rId4"/>
                      <a:stretch>
                        <a:fillRect/>
                      </a:stretch>
                    </p:blipFill>
                    <p:spPr>
                      <a:xfrm>
                        <a:off x="4483100" y="2338531"/>
                        <a:ext cx="304924" cy="370265"/>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709082857"/>
              </p:ext>
            </p:extLst>
          </p:nvPr>
        </p:nvGraphicFramePr>
        <p:xfrm>
          <a:off x="1691680" y="2780928"/>
          <a:ext cx="360040" cy="470822"/>
        </p:xfrm>
        <a:graphic>
          <a:graphicData uri="http://schemas.openxmlformats.org/presentationml/2006/ole">
            <mc:AlternateContent xmlns:mc="http://schemas.openxmlformats.org/markup-compatibility/2006">
              <mc:Choice xmlns:v="urn:schemas-microsoft-com:vml" Requires="v">
                <p:oleObj spid="_x0000_s6403" name="数式" r:id="rId5" imgW="164880" imgH="215640" progId="Equation.3">
                  <p:embed/>
                </p:oleObj>
              </mc:Choice>
              <mc:Fallback>
                <p:oleObj name="数式" r:id="rId5" imgW="164880" imgH="215640" progId="Equation.3">
                  <p:embed/>
                  <p:pic>
                    <p:nvPicPr>
                      <p:cNvPr id="0" name=""/>
                      <p:cNvPicPr/>
                      <p:nvPr/>
                    </p:nvPicPr>
                    <p:blipFill>
                      <a:blip r:embed="rId6"/>
                      <a:stretch>
                        <a:fillRect/>
                      </a:stretch>
                    </p:blipFill>
                    <p:spPr>
                      <a:xfrm>
                        <a:off x="1691680" y="2780928"/>
                        <a:ext cx="360040" cy="470822"/>
                      </a:xfrm>
                      <a:prstGeom prst="rect">
                        <a:avLst/>
                      </a:prstGeom>
                    </p:spPr>
                  </p:pic>
                </p:oleObj>
              </mc:Fallback>
            </mc:AlternateContent>
          </a:graphicData>
        </a:graphic>
      </p:graphicFrame>
      <p:sp>
        <p:nvSpPr>
          <p:cNvPr id="6" name="下矢印 5"/>
          <p:cNvSpPr/>
          <p:nvPr/>
        </p:nvSpPr>
        <p:spPr>
          <a:xfrm>
            <a:off x="2987824" y="4293096"/>
            <a:ext cx="1080120" cy="151216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j-ea"/>
                <a:ea typeface="+mj-ea"/>
              </a:rPr>
              <a:t>費用</a:t>
            </a:r>
            <a:endParaRPr kumimoji="1" lang="ja-JP" altLang="en-US" dirty="0">
              <a:latin typeface="+mj-ea"/>
              <a:ea typeface="+mj-ea"/>
            </a:endParaRPr>
          </a:p>
        </p:txBody>
      </p:sp>
      <p:sp>
        <p:nvSpPr>
          <p:cNvPr id="7" name="上矢印 6"/>
          <p:cNvSpPr/>
          <p:nvPr/>
        </p:nvSpPr>
        <p:spPr>
          <a:xfrm>
            <a:off x="4355976" y="3789040"/>
            <a:ext cx="1080120" cy="1944216"/>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j-ea"/>
                <a:ea typeface="+mj-ea"/>
              </a:rPr>
              <a:t>利益</a:t>
            </a:r>
            <a:endParaRPr kumimoji="1" lang="ja-JP" altLang="en-US" dirty="0">
              <a:latin typeface="+mj-ea"/>
              <a:ea typeface="+mj-ea"/>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290127213"/>
              </p:ext>
            </p:extLst>
          </p:nvPr>
        </p:nvGraphicFramePr>
        <p:xfrm>
          <a:off x="3403104" y="5219353"/>
          <a:ext cx="304800" cy="369887"/>
        </p:xfrm>
        <a:graphic>
          <a:graphicData uri="http://schemas.openxmlformats.org/presentationml/2006/ole">
            <mc:AlternateContent xmlns:mc="http://schemas.openxmlformats.org/markup-compatibility/2006">
              <mc:Choice xmlns:v="urn:schemas-microsoft-com:vml" Requires="v">
                <p:oleObj spid="_x0000_s6404" name="数式" r:id="rId7" imgW="177480" imgH="215640" progId="Equation.3">
                  <p:embed/>
                </p:oleObj>
              </mc:Choice>
              <mc:Fallback>
                <p:oleObj name="数式" r:id="rId7" imgW="177480" imgH="215640" progId="Equation.3">
                  <p:embed/>
                  <p:pic>
                    <p:nvPicPr>
                      <p:cNvPr id="0" name="オブジェクト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03104" y="5219353"/>
                        <a:ext cx="304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872127123"/>
              </p:ext>
            </p:extLst>
          </p:nvPr>
        </p:nvGraphicFramePr>
        <p:xfrm>
          <a:off x="4717281" y="5229200"/>
          <a:ext cx="358775" cy="469900"/>
        </p:xfrm>
        <a:graphic>
          <a:graphicData uri="http://schemas.openxmlformats.org/presentationml/2006/ole">
            <mc:AlternateContent xmlns:mc="http://schemas.openxmlformats.org/markup-compatibility/2006">
              <mc:Choice xmlns:v="urn:schemas-microsoft-com:vml" Requires="v">
                <p:oleObj spid="_x0000_s6405" name="数式" r:id="rId9" imgW="164880" imgH="215640" progId="Equation.3">
                  <p:embed/>
                </p:oleObj>
              </mc:Choice>
              <mc:Fallback>
                <p:oleObj name="数式" r:id="rId9" imgW="164880" imgH="215640" progId="Equation.3">
                  <p:embed/>
                  <p:pic>
                    <p:nvPicPr>
                      <p:cNvPr id="0" name="オブジェクト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7281" y="5229200"/>
                        <a:ext cx="358775"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四角形吹き出し 11"/>
          <p:cNvSpPr/>
          <p:nvPr/>
        </p:nvSpPr>
        <p:spPr>
          <a:xfrm>
            <a:off x="1475656" y="5480648"/>
            <a:ext cx="1418456" cy="756664"/>
          </a:xfrm>
          <a:prstGeom prst="wedgeRectCallout">
            <a:avLst>
              <a:gd name="adj1" fmla="val 80157"/>
              <a:gd name="adj2" fmla="val -13699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費用を少なくしたい</a:t>
            </a:r>
            <a:endParaRPr kumimoji="1" lang="ja-JP" altLang="en-US" dirty="0">
              <a:latin typeface="+mj-ea"/>
              <a:ea typeface="+mj-ea"/>
            </a:endParaRPr>
          </a:p>
        </p:txBody>
      </p:sp>
      <p:sp>
        <p:nvSpPr>
          <p:cNvPr id="13" name="四角形吹き出し 12"/>
          <p:cNvSpPr/>
          <p:nvPr/>
        </p:nvSpPr>
        <p:spPr>
          <a:xfrm>
            <a:off x="5868144" y="3789040"/>
            <a:ext cx="1584176" cy="792088"/>
          </a:xfrm>
          <a:prstGeom prst="wedgeRectCallout">
            <a:avLst>
              <a:gd name="adj1" fmla="val -90850"/>
              <a:gd name="adj2" fmla="val 130961"/>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利益を大きくしたい</a:t>
            </a:r>
            <a:endParaRPr kumimoji="1" lang="ja-JP" altLang="en-US" dirty="0">
              <a:latin typeface="+mj-ea"/>
              <a:ea typeface="+mj-ea"/>
            </a:endParaRPr>
          </a:p>
        </p:txBody>
      </p:sp>
      <p:sp>
        <p:nvSpPr>
          <p:cNvPr id="14" name="テキスト ボックス 13"/>
          <p:cNvSpPr txBox="1"/>
          <p:nvPr/>
        </p:nvSpPr>
        <p:spPr>
          <a:xfrm>
            <a:off x="3935541" y="4972526"/>
            <a:ext cx="492443" cy="461665"/>
          </a:xfrm>
          <a:prstGeom prst="rect">
            <a:avLst/>
          </a:prstGeom>
          <a:noFill/>
        </p:spPr>
        <p:txBody>
          <a:bodyPr wrap="none" rtlCol="0">
            <a:spAutoFit/>
          </a:bodyPr>
          <a:lstStyle/>
          <a:p>
            <a:r>
              <a:rPr kumimoji="1" lang="ja-JP" altLang="en-US" sz="2400" dirty="0" smtClean="0">
                <a:latin typeface="+mj-ea"/>
                <a:ea typeface="+mj-ea"/>
              </a:rPr>
              <a:t>＋</a:t>
            </a:r>
            <a:endParaRPr kumimoji="1" lang="ja-JP" altLang="en-US" dirty="0">
              <a:latin typeface="+mj-ea"/>
              <a:ea typeface="+mj-ea"/>
            </a:endParaRPr>
          </a:p>
        </p:txBody>
      </p:sp>
      <p:sp>
        <p:nvSpPr>
          <p:cNvPr id="15" name="テキスト ボックス 14"/>
          <p:cNvSpPr txBox="1"/>
          <p:nvPr/>
        </p:nvSpPr>
        <p:spPr>
          <a:xfrm>
            <a:off x="5807749" y="5085184"/>
            <a:ext cx="492443" cy="461665"/>
          </a:xfrm>
          <a:prstGeom prst="rect">
            <a:avLst/>
          </a:prstGeom>
          <a:noFill/>
        </p:spPr>
        <p:txBody>
          <a:bodyPr wrap="none" rtlCol="0">
            <a:spAutoFit/>
          </a:bodyPr>
          <a:lstStyle/>
          <a:p>
            <a:r>
              <a:rPr lang="ja-JP" altLang="en-US" sz="2400" dirty="0">
                <a:latin typeface="+mj-ea"/>
                <a:ea typeface="+mj-ea"/>
              </a:rPr>
              <a:t>＝</a:t>
            </a:r>
            <a:endParaRPr kumimoji="1" lang="ja-JP" altLang="en-US" dirty="0">
              <a:latin typeface="+mj-ea"/>
              <a:ea typeface="+mj-ea"/>
            </a:endParaRPr>
          </a:p>
        </p:txBody>
      </p:sp>
      <p:sp>
        <p:nvSpPr>
          <p:cNvPr id="16" name="角丸四角形 15"/>
          <p:cNvSpPr/>
          <p:nvPr/>
        </p:nvSpPr>
        <p:spPr>
          <a:xfrm>
            <a:off x="6444208" y="4972526"/>
            <a:ext cx="2699792" cy="8864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j-ea"/>
                <a:ea typeface="+mj-ea"/>
              </a:rPr>
              <a:t>利益が費用を</a:t>
            </a:r>
            <a:endParaRPr kumimoji="1" lang="en-US" altLang="ja-JP" dirty="0" smtClean="0">
              <a:latin typeface="+mj-ea"/>
              <a:ea typeface="+mj-ea"/>
            </a:endParaRPr>
          </a:p>
          <a:p>
            <a:pPr algn="ctr"/>
            <a:r>
              <a:rPr kumimoji="1" lang="ja-JP" altLang="en-US" dirty="0" smtClean="0">
                <a:latin typeface="+mj-ea"/>
                <a:ea typeface="+mj-ea"/>
              </a:rPr>
              <a:t>上回ることが条件</a:t>
            </a:r>
            <a:endParaRPr kumimoji="1" lang="ja-JP" altLang="en-US" dirty="0">
              <a:latin typeface="+mj-ea"/>
              <a:ea typeface="+mj-ea"/>
            </a:endParaRPr>
          </a:p>
        </p:txBody>
      </p:sp>
    </p:spTree>
    <p:extLst>
      <p:ext uri="{BB962C8B-B14F-4D97-AF65-F5344CB8AC3E}">
        <p14:creationId xmlns:p14="http://schemas.microsoft.com/office/powerpoint/2010/main" val="3055468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攻撃側のコスト配分</a:t>
            </a:r>
            <a:endParaRPr kumimoji="1" lang="ja-JP" altLang="en-US" dirty="0"/>
          </a:p>
        </p:txBody>
      </p:sp>
      <p:graphicFrame>
        <p:nvGraphicFramePr>
          <p:cNvPr id="3" name="コンテンツ プレースホルダー 7"/>
          <p:cNvGraphicFramePr>
            <a:graphicFrameLocks/>
          </p:cNvGraphicFramePr>
          <p:nvPr>
            <p:extLst>
              <p:ext uri="{D42A27DB-BD31-4B8C-83A1-F6EECF244321}">
                <p14:modId xmlns:p14="http://schemas.microsoft.com/office/powerpoint/2010/main" val="1792188811"/>
              </p:ext>
            </p:extLst>
          </p:nvPr>
        </p:nvGraphicFramePr>
        <p:xfrm>
          <a:off x="683568" y="2492896"/>
          <a:ext cx="5454606" cy="2966720"/>
        </p:xfrm>
        <a:graphic>
          <a:graphicData uri="http://schemas.openxmlformats.org/drawingml/2006/table">
            <a:tbl>
              <a:tblPr firstRow="1" bandRow="1">
                <a:tableStyleId>{5940675A-B579-460E-94D1-54222C63F5DA}</a:tableStyleId>
              </a:tblPr>
              <a:tblGrid>
                <a:gridCol w="909101"/>
                <a:gridCol w="909101"/>
                <a:gridCol w="909101"/>
                <a:gridCol w="909101"/>
                <a:gridCol w="909101"/>
                <a:gridCol w="909101"/>
              </a:tblGrid>
              <a:tr h="370840">
                <a:tc>
                  <a:txBody>
                    <a:bodyPr/>
                    <a:lstStyle/>
                    <a:p>
                      <a:r>
                        <a:rPr kumimoji="1" lang="en-US" altLang="ja-JP" dirty="0" smtClean="0">
                          <a:latin typeface="+mj-ea"/>
                          <a:ea typeface="+mj-ea"/>
                        </a:rPr>
                        <a:t>U</a:t>
                      </a:r>
                      <a:r>
                        <a:rPr kumimoji="1" lang="en-US" altLang="ja-JP" sz="1200" dirty="0" smtClean="0">
                          <a:latin typeface="+mj-ea"/>
                          <a:ea typeface="+mj-ea"/>
                        </a:rPr>
                        <a:t>1</a:t>
                      </a:r>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5</a:t>
                      </a:r>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4</a:t>
                      </a:r>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3</a:t>
                      </a:r>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2</a:t>
                      </a:r>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1</a:t>
                      </a:r>
                      <a:endParaRPr kumimoji="1" lang="ja-JP" altLang="en-US" dirty="0">
                        <a:latin typeface="+mj-ea"/>
                        <a:ea typeface="+mj-ea"/>
                      </a:endParaRPr>
                    </a:p>
                  </a:txBody>
                  <a:tcPr>
                    <a:solidFill>
                      <a:srgbClr val="FFFF0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1</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0.6</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2</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dirty="0" smtClean="0">
                          <a:latin typeface="+mj-ea"/>
                          <a:ea typeface="+mj-ea"/>
                        </a:rPr>
                        <a:t>0.5</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3</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0.3</a:t>
                      </a:r>
                      <a:endParaRPr kumimoji="1" lang="ja-JP" altLang="en-US" dirty="0">
                        <a:latin typeface="+mj-ea"/>
                        <a:ea typeface="+mj-ea"/>
                      </a:endParaRPr>
                    </a:p>
                  </a:txBody>
                  <a:tcPr/>
                </a:tc>
                <a:tc>
                  <a:txBody>
                    <a:bodyPr/>
                    <a:lstStyle/>
                    <a:p>
                      <a:r>
                        <a:rPr kumimoji="1" lang="en-US" altLang="ja-JP" dirty="0" smtClean="0">
                          <a:latin typeface="+mj-ea"/>
                          <a:ea typeface="+mj-ea"/>
                        </a:rPr>
                        <a:t>0.4</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4</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0.5</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5</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dirty="0" smtClean="0">
                          <a:latin typeface="+mj-ea"/>
                          <a:ea typeface="+mj-ea"/>
                        </a:rPr>
                        <a:t>0.4</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6</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0.4</a:t>
                      </a:r>
                      <a:endParaRPr kumimoji="1" lang="ja-JP" altLang="en-US" dirty="0">
                        <a:latin typeface="+mj-ea"/>
                        <a:ea typeface="+mj-ea"/>
                      </a:endParaRPr>
                    </a:p>
                  </a:txBody>
                  <a:tcPr/>
                </a:tc>
                <a:tc>
                  <a:txBody>
                    <a:bodyPr/>
                    <a:lstStyle/>
                    <a:p>
                      <a:r>
                        <a:rPr kumimoji="1" lang="en-US" altLang="ja-JP" dirty="0" smtClean="0">
                          <a:latin typeface="+mj-ea"/>
                          <a:ea typeface="+mj-ea"/>
                        </a:rPr>
                        <a:t>0.3</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7</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dirty="0" smtClean="0">
                          <a:latin typeface="+mj-ea"/>
                          <a:ea typeface="+mj-ea"/>
                        </a:rPr>
                        <a:t>0.5</a:t>
                      </a:r>
                      <a:endParaRPr kumimoji="1" lang="ja-JP" altLang="en-US" dirty="0">
                        <a:latin typeface="+mj-ea"/>
                        <a:ea typeface="+mj-ea"/>
                      </a:endParaRPr>
                    </a:p>
                  </a:txBody>
                  <a:tcPr/>
                </a:tc>
              </a:tr>
            </a:tbl>
          </a:graphicData>
        </a:graphic>
      </p:graphicFrame>
      <p:sp>
        <p:nvSpPr>
          <p:cNvPr id="4" name="テキスト ボックス 3"/>
          <p:cNvSpPr txBox="1"/>
          <p:nvPr/>
        </p:nvSpPr>
        <p:spPr>
          <a:xfrm flipH="1">
            <a:off x="1737399" y="5661248"/>
            <a:ext cx="3770705" cy="369332"/>
          </a:xfrm>
          <a:prstGeom prst="rect">
            <a:avLst/>
          </a:prstGeom>
          <a:noFill/>
        </p:spPr>
        <p:txBody>
          <a:bodyPr wrap="square" rtlCol="0">
            <a:spAutoFit/>
          </a:bodyPr>
          <a:lstStyle/>
          <a:p>
            <a:r>
              <a:rPr lang="ja-JP" altLang="en-US" dirty="0">
                <a:latin typeface="+mj-ea"/>
                <a:ea typeface="+mj-ea"/>
              </a:rPr>
              <a:t>表</a:t>
            </a:r>
            <a:r>
              <a:rPr lang="en-US" altLang="ja-JP" dirty="0" smtClean="0">
                <a:latin typeface="+mj-ea"/>
                <a:ea typeface="+mj-ea"/>
              </a:rPr>
              <a:t>1</a:t>
            </a:r>
            <a:r>
              <a:rPr lang="ja-JP" altLang="en-US" dirty="0" smtClean="0">
                <a:latin typeface="+mj-ea"/>
                <a:ea typeface="+mj-ea"/>
              </a:rPr>
              <a:t>　コスト配分の表</a:t>
            </a:r>
            <a:endParaRPr kumimoji="1" lang="ja-JP" altLang="en-US" dirty="0">
              <a:latin typeface="+mj-ea"/>
              <a:ea typeface="+mj-ea"/>
            </a:endParaRPr>
          </a:p>
        </p:txBody>
      </p:sp>
    </p:spTree>
    <p:extLst>
      <p:ext uri="{BB962C8B-B14F-4D97-AF65-F5344CB8AC3E}">
        <p14:creationId xmlns:p14="http://schemas.microsoft.com/office/powerpoint/2010/main" val="1899114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66800"/>
          </a:xfrm>
        </p:spPr>
        <p:txBody>
          <a:bodyPr>
            <a:normAutofit/>
          </a:bodyPr>
          <a:lstStyle/>
          <a:p>
            <a:r>
              <a:rPr lang="ja-JP" altLang="en-US" dirty="0" smtClean="0"/>
              <a:t>攻撃側の</a:t>
            </a:r>
            <a:r>
              <a:rPr lang="ja-JP" altLang="en-US" dirty="0"/>
              <a:t>利得</a:t>
            </a:r>
            <a:r>
              <a:rPr lang="ja-JP" altLang="en-US" dirty="0" smtClean="0"/>
              <a:t>の</a:t>
            </a:r>
            <a:r>
              <a:rPr lang="ja-JP" altLang="en-US" dirty="0"/>
              <a:t>結果</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866604374"/>
              </p:ext>
            </p:extLst>
          </p:nvPr>
        </p:nvGraphicFramePr>
        <p:xfrm>
          <a:off x="2680917" y="2380238"/>
          <a:ext cx="2727303" cy="2966720"/>
        </p:xfrm>
        <a:graphic>
          <a:graphicData uri="http://schemas.openxmlformats.org/drawingml/2006/table">
            <a:tbl>
              <a:tblPr firstRow="1" bandRow="1">
                <a:tableStyleId>{5940675A-B579-460E-94D1-54222C63F5DA}</a:tableStyleId>
              </a:tblPr>
              <a:tblGrid>
                <a:gridCol w="909101"/>
                <a:gridCol w="909101"/>
                <a:gridCol w="909101"/>
              </a:tblGrid>
              <a:tr h="370840">
                <a:tc>
                  <a:txBody>
                    <a:bodyPr/>
                    <a:lstStyle/>
                    <a:p>
                      <a:endParaRPr kumimoji="1" lang="ja-JP" altLang="en-US" dirty="0">
                        <a:latin typeface="+mj-ea"/>
                        <a:ea typeface="+mj-ea"/>
                      </a:endParaRPr>
                    </a:p>
                  </a:txBody>
                  <a:tcPr>
                    <a:solidFill>
                      <a:srgbClr val="FFFF00"/>
                    </a:solidFill>
                  </a:tcPr>
                </a:tc>
                <a:tc>
                  <a:txBody>
                    <a:bodyPr/>
                    <a:lstStyle/>
                    <a:p>
                      <a:r>
                        <a:rPr kumimoji="1" lang="en-US" altLang="ja-JP" dirty="0" smtClean="0">
                          <a:latin typeface="+mj-ea"/>
                          <a:ea typeface="+mj-ea"/>
                        </a:rPr>
                        <a:t>w</a:t>
                      </a:r>
                      <a:r>
                        <a:rPr kumimoji="1" lang="en-US" altLang="ja-JP" sz="1200" dirty="0" smtClean="0">
                          <a:latin typeface="+mj-ea"/>
                          <a:ea typeface="+mj-ea"/>
                        </a:rPr>
                        <a:t>1</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L</a:t>
                      </a:r>
                      <a:r>
                        <a:rPr kumimoji="1" lang="en-US" altLang="ja-JP" sz="1200" dirty="0" smtClean="0">
                          <a:latin typeface="+mj-ea"/>
                          <a:ea typeface="+mj-ea"/>
                        </a:rPr>
                        <a:t>1</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1</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2.0</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2</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2.1</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3</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2.2</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4</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2.2</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5</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2.3</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6</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2.3</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7</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2.3</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2.5</a:t>
                      </a:r>
                      <a:endParaRPr kumimoji="1" lang="ja-JP" altLang="en-US" dirty="0">
                        <a:latin typeface="+mj-ea"/>
                        <a:ea typeface="+mj-ea"/>
                      </a:endParaRPr>
                    </a:p>
                  </a:txBody>
                  <a:tcPr>
                    <a:solidFill>
                      <a:srgbClr val="00B0F0"/>
                    </a:solidFill>
                  </a:tcPr>
                </a:tc>
              </a:tr>
            </a:tbl>
          </a:graphicData>
        </a:graphic>
      </p:graphicFrame>
      <p:sp>
        <p:nvSpPr>
          <p:cNvPr id="9" name="テキスト ボックス 8"/>
          <p:cNvSpPr txBox="1"/>
          <p:nvPr/>
        </p:nvSpPr>
        <p:spPr>
          <a:xfrm>
            <a:off x="1447780" y="5435932"/>
            <a:ext cx="4839786" cy="369332"/>
          </a:xfrm>
          <a:prstGeom prst="rect">
            <a:avLst/>
          </a:prstGeom>
          <a:noFill/>
        </p:spPr>
        <p:txBody>
          <a:bodyPr wrap="none" rtlCol="0">
            <a:spAutoFit/>
          </a:bodyPr>
          <a:lstStyle/>
          <a:p>
            <a:r>
              <a:rPr kumimoji="1" lang="ja-JP" altLang="en-US" dirty="0" smtClean="0">
                <a:latin typeface="+mj-ea"/>
                <a:ea typeface="+mj-ea"/>
              </a:rPr>
              <a:t>表</a:t>
            </a:r>
            <a:r>
              <a:rPr lang="en-US" altLang="ja-JP" dirty="0" smtClean="0">
                <a:latin typeface="+mj-ea"/>
                <a:ea typeface="+mj-ea"/>
              </a:rPr>
              <a:t>2</a:t>
            </a:r>
            <a:r>
              <a:rPr kumimoji="1" lang="ja-JP" altLang="en-US" dirty="0" smtClean="0">
                <a:latin typeface="+mj-ea"/>
                <a:ea typeface="+mj-ea"/>
              </a:rPr>
              <a:t>　最大</a:t>
            </a:r>
            <a:r>
              <a:rPr lang="ja-JP" altLang="en-US" dirty="0" smtClean="0">
                <a:latin typeface="+mj-ea"/>
                <a:ea typeface="+mj-ea"/>
              </a:rPr>
              <a:t>利益</a:t>
            </a:r>
            <a:r>
              <a:rPr lang="en-US" altLang="ja-JP" dirty="0" smtClean="0">
                <a:latin typeface="+mj-ea"/>
                <a:ea typeface="+mj-ea"/>
              </a:rPr>
              <a:t>L</a:t>
            </a:r>
            <a:r>
              <a:rPr lang="en-US" altLang="ja-JP" sz="1200" dirty="0" smtClean="0">
                <a:latin typeface="+mj-ea"/>
                <a:ea typeface="+mj-ea"/>
              </a:rPr>
              <a:t>1</a:t>
            </a:r>
            <a:r>
              <a:rPr lang="ja-JP" altLang="en-US" dirty="0" smtClean="0">
                <a:latin typeface="+mj-ea"/>
                <a:ea typeface="+mj-ea"/>
              </a:rPr>
              <a:t>が費用</a:t>
            </a:r>
            <a:r>
              <a:rPr lang="en-US" altLang="ja-JP" dirty="0" smtClean="0">
                <a:latin typeface="+mj-ea"/>
                <a:ea typeface="+mj-ea"/>
              </a:rPr>
              <a:t>w</a:t>
            </a:r>
            <a:r>
              <a:rPr lang="en-US" altLang="ja-JP" sz="1200" dirty="0" smtClean="0">
                <a:latin typeface="+mj-ea"/>
                <a:ea typeface="+mj-ea"/>
              </a:rPr>
              <a:t>1</a:t>
            </a:r>
            <a:r>
              <a:rPr lang="ja-JP" altLang="en-US" dirty="0" smtClean="0">
                <a:latin typeface="+mj-ea"/>
                <a:ea typeface="+mj-ea"/>
              </a:rPr>
              <a:t>を上回るコスト配分</a:t>
            </a:r>
            <a:endParaRPr kumimoji="1" lang="ja-JP" altLang="en-US" dirty="0">
              <a:latin typeface="+mj-ea"/>
              <a:ea typeface="+mj-ea"/>
            </a:endParaRPr>
          </a:p>
        </p:txBody>
      </p:sp>
      <p:sp>
        <p:nvSpPr>
          <p:cNvPr id="3" name="四角形吹き出し 2"/>
          <p:cNvSpPr/>
          <p:nvPr/>
        </p:nvSpPr>
        <p:spPr>
          <a:xfrm>
            <a:off x="4724652" y="1588150"/>
            <a:ext cx="1259632" cy="648072"/>
          </a:xfrm>
          <a:prstGeom prst="wedgeRect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利益</a:t>
            </a:r>
            <a:endParaRPr kumimoji="1" lang="ja-JP" altLang="en-US" dirty="0">
              <a:latin typeface="+mj-ea"/>
              <a:ea typeface="+mj-ea"/>
            </a:endParaRPr>
          </a:p>
        </p:txBody>
      </p:sp>
      <p:sp>
        <p:nvSpPr>
          <p:cNvPr id="4" name="円形吹き出し 3"/>
          <p:cNvSpPr/>
          <p:nvPr/>
        </p:nvSpPr>
        <p:spPr>
          <a:xfrm>
            <a:off x="3536012" y="1660158"/>
            <a:ext cx="936104" cy="504056"/>
          </a:xfrm>
          <a:prstGeom prst="wedgeEllipseCallout">
            <a:avLst>
              <a:gd name="adj1" fmla="val -4038"/>
              <a:gd name="adj2" fmla="val 94859"/>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費用</a:t>
            </a:r>
            <a:endParaRPr kumimoji="1" lang="ja-JP" altLang="en-US" dirty="0">
              <a:latin typeface="+mj-ea"/>
              <a:ea typeface="+mj-ea"/>
            </a:endParaRPr>
          </a:p>
        </p:txBody>
      </p:sp>
      <p:sp>
        <p:nvSpPr>
          <p:cNvPr id="6" name="上矢印 5"/>
          <p:cNvSpPr/>
          <p:nvPr/>
        </p:nvSpPr>
        <p:spPr>
          <a:xfrm>
            <a:off x="5840268" y="2455678"/>
            <a:ext cx="504056" cy="28048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7" name="テキスト ボックス 6"/>
          <p:cNvSpPr txBox="1"/>
          <p:nvPr/>
        </p:nvSpPr>
        <p:spPr>
          <a:xfrm>
            <a:off x="6344324" y="2110227"/>
            <a:ext cx="877163" cy="369332"/>
          </a:xfrm>
          <a:prstGeom prst="rect">
            <a:avLst/>
          </a:prstGeom>
          <a:noFill/>
        </p:spPr>
        <p:txBody>
          <a:bodyPr wrap="none" rtlCol="0">
            <a:spAutoFit/>
          </a:bodyPr>
          <a:lstStyle/>
          <a:p>
            <a:r>
              <a:rPr lang="ja-JP" altLang="en-US" dirty="0" smtClean="0">
                <a:latin typeface="+mj-ea"/>
                <a:ea typeface="+mj-ea"/>
              </a:rPr>
              <a:t>効率的</a:t>
            </a:r>
            <a:endParaRPr kumimoji="1" lang="en-US" altLang="ja-JP" dirty="0" smtClean="0">
              <a:latin typeface="+mj-ea"/>
              <a:ea typeface="+mj-ea"/>
            </a:endParaRPr>
          </a:p>
        </p:txBody>
      </p:sp>
      <p:sp>
        <p:nvSpPr>
          <p:cNvPr id="10" name="テキスト ボックス 9"/>
          <p:cNvSpPr txBox="1"/>
          <p:nvPr/>
        </p:nvSpPr>
        <p:spPr>
          <a:xfrm>
            <a:off x="6200308" y="5404574"/>
            <a:ext cx="1107996" cy="369332"/>
          </a:xfrm>
          <a:prstGeom prst="rect">
            <a:avLst/>
          </a:prstGeom>
          <a:noFill/>
        </p:spPr>
        <p:txBody>
          <a:bodyPr wrap="none" rtlCol="0">
            <a:spAutoFit/>
          </a:bodyPr>
          <a:lstStyle/>
          <a:p>
            <a:r>
              <a:rPr kumimoji="1" lang="ja-JP" altLang="en-US" dirty="0" smtClean="0">
                <a:latin typeface="+mj-ea"/>
                <a:ea typeface="+mj-ea"/>
              </a:rPr>
              <a:t>非効率的</a:t>
            </a:r>
            <a:endParaRPr kumimoji="1" lang="ja-JP" altLang="en-US" dirty="0">
              <a:latin typeface="+mj-ea"/>
              <a:ea typeface="+mj-ea"/>
            </a:endParaRPr>
          </a:p>
        </p:txBody>
      </p:sp>
      <p:sp>
        <p:nvSpPr>
          <p:cNvPr id="11" name="テキスト ボックス 10"/>
          <p:cNvSpPr txBox="1"/>
          <p:nvPr/>
        </p:nvSpPr>
        <p:spPr>
          <a:xfrm>
            <a:off x="6488340" y="2524254"/>
            <a:ext cx="461665" cy="2862322"/>
          </a:xfrm>
          <a:prstGeom prst="rect">
            <a:avLst/>
          </a:prstGeom>
          <a:noFill/>
        </p:spPr>
        <p:txBody>
          <a:bodyPr vert="eaVert" wrap="none" rtlCol="0">
            <a:spAutoFit/>
          </a:bodyPr>
          <a:lstStyle/>
          <a:p>
            <a:r>
              <a:rPr lang="ja-JP" altLang="en-US" dirty="0" smtClean="0">
                <a:latin typeface="+mj-ea"/>
                <a:ea typeface="+mj-ea"/>
              </a:rPr>
              <a:t>良</a:t>
            </a:r>
            <a:r>
              <a:rPr kumimoji="1" lang="ja-JP" altLang="en-US" dirty="0" smtClean="0">
                <a:latin typeface="+mj-ea"/>
                <a:ea typeface="+mj-ea"/>
              </a:rPr>
              <a:t>戦略を取る可能性が高い</a:t>
            </a:r>
            <a:endParaRPr kumimoji="1" lang="ja-JP" altLang="en-US" dirty="0">
              <a:latin typeface="+mj-ea"/>
              <a:ea typeface="+mj-ea"/>
            </a:endParaRPr>
          </a:p>
        </p:txBody>
      </p:sp>
    </p:spTree>
    <p:extLst>
      <p:ext uri="{BB962C8B-B14F-4D97-AF65-F5344CB8AC3E}">
        <p14:creationId xmlns:p14="http://schemas.microsoft.com/office/powerpoint/2010/main" val="3317128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防御側の視点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latin typeface="+mj-ea"/>
                <a:ea typeface="+mj-ea"/>
              </a:rPr>
              <a:t>損失　</a:t>
            </a:r>
            <a:r>
              <a:rPr lang="ja-JP" altLang="en-US" dirty="0" smtClean="0">
                <a:latin typeface="+mj-ea"/>
                <a:ea typeface="+mj-ea"/>
              </a:rPr>
              <a:t>を</a:t>
            </a:r>
            <a:r>
              <a:rPr lang="ja-JP" altLang="en-US" dirty="0">
                <a:latin typeface="+mj-ea"/>
                <a:ea typeface="+mj-ea"/>
              </a:rPr>
              <a:t>最小</a:t>
            </a:r>
            <a:r>
              <a:rPr lang="ja-JP" altLang="en-US" dirty="0" smtClean="0">
                <a:latin typeface="+mj-ea"/>
                <a:ea typeface="+mj-ea"/>
              </a:rPr>
              <a:t>に</a:t>
            </a:r>
            <a:r>
              <a:rPr lang="ja-JP" altLang="en-US" dirty="0">
                <a:latin typeface="+mj-ea"/>
                <a:ea typeface="+mj-ea"/>
              </a:rPr>
              <a:t>し</a:t>
            </a:r>
            <a:r>
              <a:rPr lang="ja-JP" altLang="en-US" dirty="0" smtClean="0">
                <a:latin typeface="+mj-ea"/>
                <a:ea typeface="+mj-ea"/>
              </a:rPr>
              <a:t>たい</a:t>
            </a:r>
            <a:r>
              <a:rPr lang="ja-JP" altLang="en-US" dirty="0">
                <a:latin typeface="+mj-ea"/>
                <a:ea typeface="+mj-ea"/>
              </a:rPr>
              <a:t>。</a:t>
            </a:r>
            <a:endParaRPr lang="en-US" altLang="ja-JP" dirty="0" smtClean="0">
              <a:latin typeface="+mj-ea"/>
              <a:ea typeface="+mj-ea"/>
            </a:endParaRPr>
          </a:p>
          <a:p>
            <a:r>
              <a:rPr lang="ja-JP" altLang="en-US" dirty="0">
                <a:latin typeface="+mj-ea"/>
                <a:ea typeface="+mj-ea"/>
              </a:rPr>
              <a:t>費用　を少なくしたい。</a:t>
            </a:r>
            <a:endParaRPr lang="en-US" altLang="ja-JP" dirty="0">
              <a:latin typeface="+mj-ea"/>
              <a:ea typeface="+mj-ea"/>
            </a:endParaRPr>
          </a:p>
          <a:p>
            <a:r>
              <a:rPr kumimoji="1" lang="ja-JP" altLang="en-US" dirty="0" smtClean="0">
                <a:latin typeface="+mj-ea"/>
                <a:ea typeface="+mj-ea"/>
              </a:rPr>
              <a:t>損失　を減らす為の対策費用を少なくしたい。</a:t>
            </a:r>
            <a:endParaRPr kumimoji="1" lang="en-US" altLang="ja-JP" dirty="0" smtClean="0">
              <a:latin typeface="+mj-ea"/>
              <a:ea typeface="+mj-ea"/>
            </a:endParaRPr>
          </a:p>
          <a:p>
            <a:r>
              <a:rPr lang="ja-JP" altLang="en-US" dirty="0" smtClean="0">
                <a:latin typeface="+mj-ea"/>
                <a:ea typeface="+mj-ea"/>
              </a:rPr>
              <a:t>費用　、損失　、対策費用の合計を最小にしたい。</a:t>
            </a:r>
            <a:endParaRPr lang="en-US" altLang="ja-JP" dirty="0">
              <a:latin typeface="+mj-ea"/>
              <a:ea typeface="+mj-ea"/>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257339404"/>
              </p:ext>
            </p:extLst>
          </p:nvPr>
        </p:nvGraphicFramePr>
        <p:xfrm>
          <a:off x="1636615" y="2780928"/>
          <a:ext cx="398162" cy="451250"/>
        </p:xfrm>
        <a:graphic>
          <a:graphicData uri="http://schemas.openxmlformats.org/presentationml/2006/ole">
            <mc:AlternateContent xmlns:mc="http://schemas.openxmlformats.org/markup-compatibility/2006">
              <mc:Choice xmlns:v="urn:schemas-microsoft-com:vml" Requires="v">
                <p:oleObj spid="_x0000_s5585" name="数式" r:id="rId3" imgW="190440" imgH="215640" progId="Equation.3">
                  <p:embed/>
                </p:oleObj>
              </mc:Choice>
              <mc:Fallback>
                <p:oleObj name="数式" r:id="rId3" imgW="190440" imgH="215640" progId="Equation.3">
                  <p:embed/>
                  <p:pic>
                    <p:nvPicPr>
                      <p:cNvPr id="0" name=""/>
                      <p:cNvPicPr/>
                      <p:nvPr/>
                    </p:nvPicPr>
                    <p:blipFill>
                      <a:blip r:embed="rId4"/>
                      <a:stretch>
                        <a:fillRect/>
                      </a:stretch>
                    </p:blipFill>
                    <p:spPr>
                      <a:xfrm>
                        <a:off x="1636615" y="2780928"/>
                        <a:ext cx="398162" cy="451250"/>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975717902"/>
              </p:ext>
            </p:extLst>
          </p:nvPr>
        </p:nvGraphicFramePr>
        <p:xfrm>
          <a:off x="1674788" y="2348880"/>
          <a:ext cx="321816" cy="390777"/>
        </p:xfrm>
        <a:graphic>
          <a:graphicData uri="http://schemas.openxmlformats.org/presentationml/2006/ole">
            <mc:AlternateContent xmlns:mc="http://schemas.openxmlformats.org/markup-compatibility/2006">
              <mc:Choice xmlns:v="urn:schemas-microsoft-com:vml" Requires="v">
                <p:oleObj spid="_x0000_s5586" name="数式" r:id="rId5" imgW="177480" imgH="215640" progId="Equation.3">
                  <p:embed/>
                </p:oleObj>
              </mc:Choice>
              <mc:Fallback>
                <p:oleObj name="数式" r:id="rId5" imgW="177480" imgH="215640" progId="Equation.3">
                  <p:embed/>
                  <p:pic>
                    <p:nvPicPr>
                      <p:cNvPr id="0" name=""/>
                      <p:cNvPicPr/>
                      <p:nvPr/>
                    </p:nvPicPr>
                    <p:blipFill>
                      <a:blip r:embed="rId6"/>
                      <a:stretch>
                        <a:fillRect/>
                      </a:stretch>
                    </p:blipFill>
                    <p:spPr>
                      <a:xfrm>
                        <a:off x="1674788" y="2348880"/>
                        <a:ext cx="321816" cy="390777"/>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671857091"/>
              </p:ext>
            </p:extLst>
          </p:nvPr>
        </p:nvGraphicFramePr>
        <p:xfrm>
          <a:off x="1619672" y="3284984"/>
          <a:ext cx="360040" cy="437191"/>
        </p:xfrm>
        <a:graphic>
          <a:graphicData uri="http://schemas.openxmlformats.org/presentationml/2006/ole">
            <mc:AlternateContent xmlns:mc="http://schemas.openxmlformats.org/markup-compatibility/2006">
              <mc:Choice xmlns:v="urn:schemas-microsoft-com:vml" Requires="v">
                <p:oleObj spid="_x0000_s5587" name="数式" r:id="rId7" imgW="177480" imgH="215640" progId="Equation.3">
                  <p:embed/>
                </p:oleObj>
              </mc:Choice>
              <mc:Fallback>
                <p:oleObj name="数式" r:id="rId7" imgW="177480" imgH="215640" progId="Equation.3">
                  <p:embed/>
                  <p:pic>
                    <p:nvPicPr>
                      <p:cNvPr id="0" name="オブジェクト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3284984"/>
                        <a:ext cx="360040" cy="437191"/>
                      </a:xfrm>
                      <a:prstGeom prst="rect">
                        <a:avLst/>
                      </a:prstGeom>
                      <a:noFill/>
                      <a:ln>
                        <a:noFill/>
                      </a:ln>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223836106"/>
              </p:ext>
            </p:extLst>
          </p:nvPr>
        </p:nvGraphicFramePr>
        <p:xfrm>
          <a:off x="3059832" y="3711889"/>
          <a:ext cx="360040" cy="437192"/>
        </p:xfrm>
        <a:graphic>
          <a:graphicData uri="http://schemas.openxmlformats.org/presentationml/2006/ole">
            <mc:AlternateContent xmlns:mc="http://schemas.openxmlformats.org/markup-compatibility/2006">
              <mc:Choice xmlns:v="urn:schemas-microsoft-com:vml" Requires="v">
                <p:oleObj spid="_x0000_s5588" name="数式" r:id="rId9" imgW="177480" imgH="215640" progId="Equation.3">
                  <p:embed/>
                </p:oleObj>
              </mc:Choice>
              <mc:Fallback>
                <p:oleObj name="数式" r:id="rId9" imgW="177480" imgH="215640" progId="Equation.3">
                  <p:embed/>
                  <p:pic>
                    <p:nvPicPr>
                      <p:cNvPr id="0" name="オブジェクト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711889"/>
                        <a:ext cx="360040" cy="437192"/>
                      </a:xfrm>
                      <a:prstGeom prst="rect">
                        <a:avLst/>
                      </a:prstGeom>
                      <a:noFill/>
                      <a:ln>
                        <a:noFill/>
                      </a:ln>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23711857"/>
              </p:ext>
            </p:extLst>
          </p:nvPr>
        </p:nvGraphicFramePr>
        <p:xfrm>
          <a:off x="1662138" y="3707555"/>
          <a:ext cx="389582" cy="441526"/>
        </p:xfrm>
        <a:graphic>
          <a:graphicData uri="http://schemas.openxmlformats.org/presentationml/2006/ole">
            <mc:AlternateContent xmlns:mc="http://schemas.openxmlformats.org/markup-compatibility/2006">
              <mc:Choice xmlns:v="urn:schemas-microsoft-com:vml" Requires="v">
                <p:oleObj spid="_x0000_s5589" name="数式" r:id="rId10" imgW="190440" imgH="215640" progId="Equation.3">
                  <p:embed/>
                </p:oleObj>
              </mc:Choice>
              <mc:Fallback>
                <p:oleObj name="数式" r:id="rId10" imgW="190440" imgH="215640" progId="Equation.3">
                  <p:embed/>
                  <p:pic>
                    <p:nvPicPr>
                      <p:cNvPr id="0" name="オブジェクト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62138" y="3707555"/>
                        <a:ext cx="389582" cy="441526"/>
                      </a:xfrm>
                      <a:prstGeom prst="rect">
                        <a:avLst/>
                      </a:prstGeom>
                      <a:noFill/>
                      <a:ln>
                        <a:noFill/>
                      </a:ln>
                    </p:spPr>
                  </p:pic>
                </p:oleObj>
              </mc:Fallback>
            </mc:AlternateContent>
          </a:graphicData>
        </a:graphic>
      </p:graphicFrame>
      <p:grpSp>
        <p:nvGrpSpPr>
          <p:cNvPr id="27" name="グループ化 26"/>
          <p:cNvGrpSpPr/>
          <p:nvPr/>
        </p:nvGrpSpPr>
        <p:grpSpPr>
          <a:xfrm>
            <a:off x="179512" y="4221088"/>
            <a:ext cx="8964488" cy="2376264"/>
            <a:chOff x="179512" y="4221088"/>
            <a:chExt cx="8964488" cy="2376264"/>
          </a:xfrm>
        </p:grpSpPr>
        <p:sp>
          <p:nvSpPr>
            <p:cNvPr id="9" name="下矢印 8"/>
            <p:cNvSpPr/>
            <p:nvPr/>
          </p:nvSpPr>
          <p:spPr>
            <a:xfrm>
              <a:off x="1835696" y="4797152"/>
              <a:ext cx="1080120" cy="1728192"/>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j-ea"/>
                  <a:ea typeface="+mj-ea"/>
                </a:rPr>
                <a:t>費用</a:t>
              </a:r>
              <a:endParaRPr kumimoji="1" lang="ja-JP" altLang="en-US" dirty="0">
                <a:latin typeface="+mj-ea"/>
                <a:ea typeface="+mj-ea"/>
              </a:endParaRPr>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2795585478"/>
                </p:ext>
              </p:extLst>
            </p:nvPr>
          </p:nvGraphicFramePr>
          <p:xfrm>
            <a:off x="2228751" y="5805264"/>
            <a:ext cx="327025" cy="369888"/>
          </p:xfrm>
          <a:graphic>
            <a:graphicData uri="http://schemas.openxmlformats.org/presentationml/2006/ole">
              <mc:AlternateContent xmlns:mc="http://schemas.openxmlformats.org/markup-compatibility/2006">
                <mc:Choice xmlns:v="urn:schemas-microsoft-com:vml" Requires="v">
                  <p:oleObj spid="_x0000_s5590" name="数式" r:id="rId12" imgW="190440" imgH="215640" progId="Equation.3">
                    <p:embed/>
                  </p:oleObj>
                </mc:Choice>
                <mc:Fallback>
                  <p:oleObj name="数式" r:id="rId12" imgW="190440" imgH="215640" progId="Equation.3">
                    <p:embed/>
                    <p:pic>
                      <p:nvPicPr>
                        <p:cNvPr id="0" name=""/>
                        <p:cNvPicPr>
                          <a:picLocks noChangeAspect="1" noChangeArrowheads="1"/>
                        </p:cNvPicPr>
                        <p:nvPr/>
                      </p:nvPicPr>
                      <p:blipFill>
                        <a:blip r:embed="rId13"/>
                        <a:srcRect/>
                        <a:stretch>
                          <a:fillRect/>
                        </a:stretch>
                      </p:blipFill>
                      <p:spPr bwMode="auto">
                        <a:xfrm>
                          <a:off x="2228751" y="5805264"/>
                          <a:ext cx="327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四角形吹き出し 14"/>
            <p:cNvSpPr/>
            <p:nvPr/>
          </p:nvSpPr>
          <p:spPr>
            <a:xfrm>
              <a:off x="179512" y="5165407"/>
              <a:ext cx="1418456" cy="756664"/>
            </a:xfrm>
            <a:prstGeom prst="wedgeRectCallout">
              <a:avLst>
                <a:gd name="adj1" fmla="val 86296"/>
                <a:gd name="adj2" fmla="val 56740"/>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費用を少なくしたい</a:t>
              </a:r>
              <a:endParaRPr kumimoji="1" lang="ja-JP" altLang="en-US" dirty="0">
                <a:latin typeface="+mj-ea"/>
                <a:ea typeface="+mj-ea"/>
              </a:endParaRPr>
            </a:p>
          </p:txBody>
        </p:sp>
        <p:sp>
          <p:nvSpPr>
            <p:cNvPr id="18" name="下矢印 17"/>
            <p:cNvSpPr/>
            <p:nvPr/>
          </p:nvSpPr>
          <p:spPr>
            <a:xfrm>
              <a:off x="3432482" y="4797152"/>
              <a:ext cx="1067510" cy="17281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j-ea"/>
                  <a:ea typeface="+mj-ea"/>
                </a:rPr>
                <a:t>損失</a:t>
              </a:r>
              <a:endParaRPr kumimoji="1" lang="ja-JP" altLang="en-US" dirty="0">
                <a:latin typeface="+mj-ea"/>
                <a:ea typeface="+mj-ea"/>
              </a:endParaRPr>
            </a:p>
          </p:txBody>
        </p:sp>
        <p:sp>
          <p:nvSpPr>
            <p:cNvPr id="16" name="四角形吹き出し 15"/>
            <p:cNvSpPr/>
            <p:nvPr/>
          </p:nvSpPr>
          <p:spPr>
            <a:xfrm>
              <a:off x="4283968" y="4221088"/>
              <a:ext cx="1584176" cy="792088"/>
            </a:xfrm>
            <a:prstGeom prst="wedgeRectCallout">
              <a:avLst>
                <a:gd name="adj1" fmla="val -46873"/>
                <a:gd name="adj2" fmla="val 16577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損失</a:t>
              </a:r>
              <a:r>
                <a:rPr kumimoji="1" lang="ja-JP" altLang="en-US" dirty="0" smtClean="0">
                  <a:latin typeface="+mj-ea"/>
                  <a:ea typeface="+mj-ea"/>
                </a:rPr>
                <a:t>を</a:t>
              </a:r>
              <a:r>
                <a:rPr lang="ja-JP" altLang="en-US" dirty="0">
                  <a:latin typeface="+mj-ea"/>
                  <a:ea typeface="+mj-ea"/>
                </a:rPr>
                <a:t>小さく</a:t>
              </a:r>
              <a:r>
                <a:rPr kumimoji="1" lang="ja-JP" altLang="en-US" dirty="0" smtClean="0">
                  <a:latin typeface="+mj-ea"/>
                  <a:ea typeface="+mj-ea"/>
                </a:rPr>
                <a:t>したい</a:t>
              </a:r>
              <a:endParaRPr kumimoji="1" lang="ja-JP" altLang="en-US" dirty="0">
                <a:latin typeface="+mj-ea"/>
                <a:ea typeface="+mj-ea"/>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3998451838"/>
                </p:ext>
              </p:extLst>
            </p:nvPr>
          </p:nvGraphicFramePr>
          <p:xfrm>
            <a:off x="3826197" y="5877272"/>
            <a:ext cx="385763" cy="469900"/>
          </p:xfrm>
          <a:graphic>
            <a:graphicData uri="http://schemas.openxmlformats.org/presentationml/2006/ole">
              <mc:AlternateContent xmlns:mc="http://schemas.openxmlformats.org/markup-compatibility/2006">
                <mc:Choice xmlns:v="urn:schemas-microsoft-com:vml" Requires="v">
                  <p:oleObj spid="_x0000_s5591" name="数式" r:id="rId14" imgW="177480" imgH="215640" progId="Equation.3">
                    <p:embed/>
                  </p:oleObj>
                </mc:Choice>
                <mc:Fallback>
                  <p:oleObj name="数式" r:id="rId14" imgW="177480" imgH="215640" progId="Equation.3">
                    <p:embed/>
                    <p:pic>
                      <p:nvPicPr>
                        <p:cNvPr id="0" name=""/>
                        <p:cNvPicPr>
                          <a:picLocks noChangeAspect="1" noChangeArrowheads="1"/>
                        </p:cNvPicPr>
                        <p:nvPr/>
                      </p:nvPicPr>
                      <p:blipFill>
                        <a:blip r:embed="rId15"/>
                        <a:srcRect/>
                        <a:stretch>
                          <a:fillRect/>
                        </a:stretch>
                      </p:blipFill>
                      <p:spPr bwMode="auto">
                        <a:xfrm>
                          <a:off x="3826197" y="5877272"/>
                          <a:ext cx="385763"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下矢印 18"/>
            <p:cNvSpPr/>
            <p:nvPr/>
          </p:nvSpPr>
          <p:spPr>
            <a:xfrm>
              <a:off x="5508104" y="4869160"/>
              <a:ext cx="1080120" cy="1728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j-ea"/>
                  <a:ea typeface="+mj-ea"/>
                </a:rPr>
                <a:t>対策</a:t>
              </a:r>
              <a:endParaRPr kumimoji="1" lang="ja-JP" altLang="en-US" dirty="0">
                <a:latin typeface="+mj-ea"/>
                <a:ea typeface="+mj-ea"/>
              </a:endParaRPr>
            </a:p>
          </p:txBody>
        </p:sp>
        <p:sp>
          <p:nvSpPr>
            <p:cNvPr id="20" name="角丸四角形吹き出し 19"/>
            <p:cNvSpPr/>
            <p:nvPr/>
          </p:nvSpPr>
          <p:spPr>
            <a:xfrm>
              <a:off x="6300192" y="4329100"/>
              <a:ext cx="1800200" cy="540060"/>
            </a:xfrm>
            <a:prstGeom prst="wedgeRoundRectCallout">
              <a:avLst>
                <a:gd name="adj1" fmla="val -44654"/>
                <a:gd name="adj2" fmla="val 239877"/>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j-ea"/>
                  <a:ea typeface="+mj-ea"/>
                </a:rPr>
                <a:t>対策費用を小さくしたい</a:t>
              </a:r>
              <a:endParaRPr kumimoji="1" lang="ja-JP" altLang="en-US" dirty="0">
                <a:latin typeface="+mj-ea"/>
                <a:ea typeface="+mj-ea"/>
              </a:endParaRPr>
            </a:p>
          </p:txBody>
        </p:sp>
        <p:sp>
          <p:nvSpPr>
            <p:cNvPr id="23" name="テキスト ボックス 22"/>
            <p:cNvSpPr txBox="1"/>
            <p:nvPr/>
          </p:nvSpPr>
          <p:spPr>
            <a:xfrm>
              <a:off x="2915816" y="5271591"/>
              <a:ext cx="432048" cy="461665"/>
            </a:xfrm>
            <a:prstGeom prst="rect">
              <a:avLst/>
            </a:prstGeom>
            <a:noFill/>
          </p:spPr>
          <p:txBody>
            <a:bodyPr wrap="square" rtlCol="0">
              <a:spAutoFit/>
            </a:bodyPr>
            <a:lstStyle/>
            <a:p>
              <a:r>
                <a:rPr kumimoji="1" lang="ja-JP" altLang="en-US" sz="2400" dirty="0" smtClean="0">
                  <a:latin typeface="+mj-ea"/>
                  <a:ea typeface="+mj-ea"/>
                </a:rPr>
                <a:t>＋</a:t>
              </a:r>
              <a:endParaRPr kumimoji="1" lang="ja-JP" altLang="en-US" sz="2400" dirty="0">
                <a:latin typeface="+mj-ea"/>
                <a:ea typeface="+mj-ea"/>
              </a:endParaRPr>
            </a:p>
          </p:txBody>
        </p:sp>
        <p:sp>
          <p:nvSpPr>
            <p:cNvPr id="24" name="テキスト ボックス 23"/>
            <p:cNvSpPr txBox="1"/>
            <p:nvPr/>
          </p:nvSpPr>
          <p:spPr>
            <a:xfrm>
              <a:off x="4860032" y="5301208"/>
              <a:ext cx="432048" cy="461665"/>
            </a:xfrm>
            <a:prstGeom prst="rect">
              <a:avLst/>
            </a:prstGeom>
            <a:noFill/>
          </p:spPr>
          <p:txBody>
            <a:bodyPr wrap="square" rtlCol="0">
              <a:spAutoFit/>
            </a:bodyPr>
            <a:lstStyle/>
            <a:p>
              <a:r>
                <a:rPr kumimoji="1" lang="ja-JP" altLang="en-US" sz="2400" dirty="0" smtClean="0">
                  <a:latin typeface="+mj-ea"/>
                  <a:ea typeface="+mj-ea"/>
                </a:rPr>
                <a:t>＋</a:t>
              </a:r>
              <a:endParaRPr kumimoji="1" lang="ja-JP" altLang="en-US" sz="2400" dirty="0">
                <a:latin typeface="+mj-ea"/>
                <a:ea typeface="+mj-ea"/>
              </a:endParaRPr>
            </a:p>
          </p:txBody>
        </p:sp>
        <p:sp>
          <p:nvSpPr>
            <p:cNvPr id="25" name="テキスト ボックス 24"/>
            <p:cNvSpPr txBox="1"/>
            <p:nvPr/>
          </p:nvSpPr>
          <p:spPr>
            <a:xfrm>
              <a:off x="6732240" y="5229200"/>
              <a:ext cx="432048" cy="461665"/>
            </a:xfrm>
            <a:prstGeom prst="rect">
              <a:avLst/>
            </a:prstGeom>
            <a:noFill/>
          </p:spPr>
          <p:txBody>
            <a:bodyPr wrap="square" rtlCol="0">
              <a:spAutoFit/>
            </a:bodyPr>
            <a:lstStyle/>
            <a:p>
              <a:r>
                <a:rPr lang="ja-JP" altLang="en-US" sz="2400" dirty="0">
                  <a:latin typeface="+mj-ea"/>
                  <a:ea typeface="+mj-ea"/>
                </a:rPr>
                <a:t>＝</a:t>
              </a:r>
              <a:endParaRPr kumimoji="1" lang="ja-JP" altLang="en-US" sz="2400" dirty="0">
                <a:latin typeface="+mj-ea"/>
                <a:ea typeface="+mj-ea"/>
              </a:endParaRPr>
            </a:p>
          </p:txBody>
        </p:sp>
        <p:sp>
          <p:nvSpPr>
            <p:cNvPr id="26" name="角丸四角形 25"/>
            <p:cNvSpPr/>
            <p:nvPr/>
          </p:nvSpPr>
          <p:spPr>
            <a:xfrm>
              <a:off x="7200292" y="5301208"/>
              <a:ext cx="1943708" cy="6208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mj-ea"/>
                  <a:ea typeface="+mj-ea"/>
                </a:rPr>
                <a:t>最小化したい</a:t>
              </a:r>
              <a:endParaRPr kumimoji="1" lang="ja-JP" altLang="en-US" dirty="0">
                <a:latin typeface="+mj-ea"/>
                <a:ea typeface="+mj-ea"/>
              </a:endParaRPr>
            </a:p>
          </p:txBody>
        </p:sp>
      </p:grpSp>
    </p:spTree>
    <p:extLst>
      <p:ext uri="{BB962C8B-B14F-4D97-AF65-F5344CB8AC3E}">
        <p14:creationId xmlns:p14="http://schemas.microsoft.com/office/powerpoint/2010/main" val="730891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防御側のミニマックス戦略</a:t>
            </a:r>
            <a:endParaRPr kumimoji="1" lang="ja-JP" altLang="en-US" dirty="0"/>
          </a:p>
        </p:txBody>
      </p:sp>
      <p:sp>
        <p:nvSpPr>
          <p:cNvPr id="3" name="コンテンツ プレースホルダー 2"/>
          <p:cNvSpPr>
            <a:spLocks noGrp="1"/>
          </p:cNvSpPr>
          <p:nvPr>
            <p:ph idx="1"/>
          </p:nvPr>
        </p:nvSpPr>
        <p:spPr>
          <a:xfrm>
            <a:off x="467544" y="2130540"/>
            <a:ext cx="8229600" cy="4325112"/>
          </a:xfrm>
        </p:spPr>
        <p:txBody>
          <a:bodyPr/>
          <a:lstStyle/>
          <a:p>
            <a:pPr marL="109728" indent="0">
              <a:buNone/>
            </a:pPr>
            <a:r>
              <a:rPr lang="ja-JP" altLang="en-US" dirty="0" smtClean="0">
                <a:latin typeface="+mj-ea"/>
                <a:ea typeface="+mj-ea"/>
              </a:rPr>
              <a:t>防御側の損失　を最小に抑えるため</a:t>
            </a:r>
            <a:endParaRPr lang="en-US" altLang="ja-JP" dirty="0" smtClean="0">
              <a:latin typeface="+mj-ea"/>
              <a:ea typeface="+mj-ea"/>
            </a:endParaRPr>
          </a:p>
          <a:p>
            <a:pPr marL="109728" indent="0">
              <a:buNone/>
            </a:pPr>
            <a:r>
              <a:rPr lang="ja-JP" altLang="en-US" dirty="0" smtClean="0">
                <a:latin typeface="+mj-ea"/>
                <a:ea typeface="+mj-ea"/>
              </a:rPr>
              <a:t>ミニマックス定理を用いる</a:t>
            </a:r>
            <a:endParaRPr lang="en-US" altLang="ja-JP" dirty="0" smtClean="0">
              <a:latin typeface="+mj-ea"/>
              <a:ea typeface="+mj-ea"/>
            </a:endParaRPr>
          </a:p>
          <a:p>
            <a:pPr marL="109728" indent="0">
              <a:buNone/>
            </a:pPr>
            <a:r>
              <a:rPr kumimoji="1" lang="ja-JP" altLang="en-US" dirty="0">
                <a:latin typeface="+mj-ea"/>
                <a:ea typeface="+mj-ea"/>
              </a:rPr>
              <a:t>防御側</a:t>
            </a:r>
            <a:r>
              <a:rPr kumimoji="1" lang="ja-JP" altLang="en-US" dirty="0" smtClean="0">
                <a:latin typeface="+mj-ea"/>
                <a:ea typeface="+mj-ea"/>
              </a:rPr>
              <a:t>のミニマックス定理は</a:t>
            </a:r>
            <a:endParaRPr kumimoji="1" lang="en-US" altLang="ja-JP" dirty="0" smtClean="0">
              <a:latin typeface="+mj-ea"/>
              <a:ea typeface="+mj-ea"/>
            </a:endParaRPr>
          </a:p>
          <a:p>
            <a:pPr marL="109728" indent="0">
              <a:buNone/>
            </a:pPr>
            <a:endParaRPr lang="en-US" altLang="ja-JP" dirty="0">
              <a:latin typeface="+mj-ea"/>
              <a:ea typeface="+mj-ea"/>
            </a:endParaRPr>
          </a:p>
          <a:p>
            <a:pPr marL="109728" indent="0">
              <a:buNone/>
            </a:pPr>
            <a:r>
              <a:rPr kumimoji="1" lang="ja-JP" altLang="en-US" dirty="0" smtClean="0">
                <a:latin typeface="+mj-ea"/>
                <a:ea typeface="+mj-ea"/>
              </a:rPr>
              <a:t>を満たす戦略　をミニマックス戦略と呼ぶ</a:t>
            </a:r>
            <a:endParaRPr kumimoji="1" lang="en-US" altLang="ja-JP" dirty="0" smtClean="0">
              <a:latin typeface="+mj-ea"/>
              <a:ea typeface="+mj-ea"/>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544507763"/>
              </p:ext>
            </p:extLst>
          </p:nvPr>
        </p:nvGraphicFramePr>
        <p:xfrm>
          <a:off x="2843808" y="2204864"/>
          <a:ext cx="360040" cy="437191"/>
        </p:xfrm>
        <a:graphic>
          <a:graphicData uri="http://schemas.openxmlformats.org/presentationml/2006/ole">
            <mc:AlternateContent xmlns:mc="http://schemas.openxmlformats.org/markup-compatibility/2006">
              <mc:Choice xmlns:v="urn:schemas-microsoft-com:vml" Requires="v">
                <p:oleObj spid="_x0000_s4402" name="数式" r:id="rId3" imgW="177480" imgH="215640" progId="Equation.3">
                  <p:embed/>
                </p:oleObj>
              </mc:Choice>
              <mc:Fallback>
                <p:oleObj name="数式" r:id="rId3" imgW="177480" imgH="215640" progId="Equation.3">
                  <p:embed/>
                  <p:pic>
                    <p:nvPicPr>
                      <p:cNvPr id="0" name=""/>
                      <p:cNvPicPr/>
                      <p:nvPr/>
                    </p:nvPicPr>
                    <p:blipFill>
                      <a:blip r:embed="rId4"/>
                      <a:stretch>
                        <a:fillRect/>
                      </a:stretch>
                    </p:blipFill>
                    <p:spPr>
                      <a:xfrm>
                        <a:off x="2843808" y="2204864"/>
                        <a:ext cx="360040" cy="437191"/>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585008114"/>
              </p:ext>
            </p:extLst>
          </p:nvPr>
        </p:nvGraphicFramePr>
        <p:xfrm>
          <a:off x="657225" y="3554413"/>
          <a:ext cx="4665663" cy="595312"/>
        </p:xfrm>
        <a:graphic>
          <a:graphicData uri="http://schemas.openxmlformats.org/presentationml/2006/ole">
            <mc:AlternateContent xmlns:mc="http://schemas.openxmlformats.org/markup-compatibility/2006">
              <mc:Choice xmlns:v="urn:schemas-microsoft-com:vml" Requires="v">
                <p:oleObj spid="_x0000_s4403" name="数式" r:id="rId5" imgW="1993680" imgH="253800" progId="Equation.3">
                  <p:embed/>
                </p:oleObj>
              </mc:Choice>
              <mc:Fallback>
                <p:oleObj name="数式" r:id="rId5" imgW="1993680" imgH="253800" progId="Equation.3">
                  <p:embed/>
                  <p:pic>
                    <p:nvPicPr>
                      <p:cNvPr id="0" name=""/>
                      <p:cNvPicPr/>
                      <p:nvPr/>
                    </p:nvPicPr>
                    <p:blipFill>
                      <a:blip r:embed="rId6"/>
                      <a:stretch>
                        <a:fillRect/>
                      </a:stretch>
                    </p:blipFill>
                    <p:spPr>
                      <a:xfrm>
                        <a:off x="657225" y="3554413"/>
                        <a:ext cx="4665663" cy="595312"/>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561639761"/>
              </p:ext>
            </p:extLst>
          </p:nvPr>
        </p:nvGraphicFramePr>
        <p:xfrm>
          <a:off x="2845280" y="3933056"/>
          <a:ext cx="358568" cy="576064"/>
        </p:xfrm>
        <a:graphic>
          <a:graphicData uri="http://schemas.openxmlformats.org/presentationml/2006/ole">
            <mc:AlternateContent xmlns:mc="http://schemas.openxmlformats.org/markup-compatibility/2006">
              <mc:Choice xmlns:v="urn:schemas-microsoft-com:vml" Requires="v">
                <p:oleObj spid="_x0000_s4404" name="数式" r:id="rId7" imgW="139680" imgH="203040" progId="Equation.3">
                  <p:embed/>
                </p:oleObj>
              </mc:Choice>
              <mc:Fallback>
                <p:oleObj name="数式" r:id="rId7" imgW="139680" imgH="203040" progId="Equation.3">
                  <p:embed/>
                  <p:pic>
                    <p:nvPicPr>
                      <p:cNvPr id="0" name=""/>
                      <p:cNvPicPr/>
                      <p:nvPr/>
                    </p:nvPicPr>
                    <p:blipFill>
                      <a:blip r:embed="rId8"/>
                      <a:stretch>
                        <a:fillRect/>
                      </a:stretch>
                    </p:blipFill>
                    <p:spPr>
                      <a:xfrm>
                        <a:off x="2845280" y="3933056"/>
                        <a:ext cx="358568" cy="576064"/>
                      </a:xfrm>
                      <a:prstGeom prst="rect">
                        <a:avLst/>
                      </a:prstGeom>
                    </p:spPr>
                  </p:pic>
                </p:oleObj>
              </mc:Fallback>
            </mc:AlternateContent>
          </a:graphicData>
        </a:graphic>
      </p:graphicFrame>
      <p:sp>
        <p:nvSpPr>
          <p:cNvPr id="7" name="円形吹き出し 6"/>
          <p:cNvSpPr/>
          <p:nvPr/>
        </p:nvSpPr>
        <p:spPr>
          <a:xfrm>
            <a:off x="5508104" y="3248739"/>
            <a:ext cx="2016224" cy="504056"/>
          </a:xfrm>
          <a:prstGeom prst="wedgeEllipseCallout">
            <a:avLst>
              <a:gd name="adj1" fmla="val -255598"/>
              <a:gd name="adj2" fmla="val 2611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latin typeface="+mj-ea"/>
                <a:ea typeface="+mj-ea"/>
              </a:rPr>
              <a:t>攻撃の最大利得</a:t>
            </a:r>
            <a:endParaRPr kumimoji="1" lang="en-US" altLang="ja-JP" dirty="0" smtClean="0">
              <a:latin typeface="+mj-ea"/>
              <a:ea typeface="+mj-ea"/>
            </a:endParaRPr>
          </a:p>
        </p:txBody>
      </p:sp>
      <p:sp>
        <p:nvSpPr>
          <p:cNvPr id="8" name="円形吹き出し 7"/>
          <p:cNvSpPr/>
          <p:nvPr/>
        </p:nvSpPr>
        <p:spPr>
          <a:xfrm>
            <a:off x="7380312" y="3717032"/>
            <a:ext cx="1584176" cy="576064"/>
          </a:xfrm>
          <a:prstGeom prst="wedgeEllipseCallout">
            <a:avLst>
              <a:gd name="adj1" fmla="val -174962"/>
              <a:gd name="adj2" fmla="val 120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mj-ea"/>
                <a:ea typeface="+mj-ea"/>
              </a:rPr>
              <a:t>防御の最低損失</a:t>
            </a:r>
            <a:endParaRPr kumimoji="1" lang="ja-JP" altLang="en-US" dirty="0">
              <a:latin typeface="+mj-ea"/>
              <a:ea typeface="+mj-ea"/>
            </a:endParaRPr>
          </a:p>
        </p:txBody>
      </p:sp>
    </p:spTree>
    <p:extLst>
      <p:ext uri="{BB962C8B-B14F-4D97-AF65-F5344CB8AC3E}">
        <p14:creationId xmlns:p14="http://schemas.microsoft.com/office/powerpoint/2010/main" val="3816124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防御側のコスト配分</a:t>
            </a:r>
            <a:endParaRPr kumimoji="1" lang="ja-JP" altLang="en-US" dirty="0"/>
          </a:p>
        </p:txBody>
      </p:sp>
      <p:graphicFrame>
        <p:nvGraphicFramePr>
          <p:cNvPr id="3" name="コンテンツ プレースホルダー 3"/>
          <p:cNvGraphicFramePr>
            <a:graphicFrameLocks/>
          </p:cNvGraphicFramePr>
          <p:nvPr>
            <p:extLst>
              <p:ext uri="{D42A27DB-BD31-4B8C-83A1-F6EECF244321}">
                <p14:modId xmlns:p14="http://schemas.microsoft.com/office/powerpoint/2010/main" val="583065922"/>
              </p:ext>
            </p:extLst>
          </p:nvPr>
        </p:nvGraphicFramePr>
        <p:xfrm>
          <a:off x="827584" y="2420888"/>
          <a:ext cx="4711416" cy="2304256"/>
        </p:xfrm>
        <a:graphic>
          <a:graphicData uri="http://schemas.openxmlformats.org/drawingml/2006/table">
            <a:tbl>
              <a:tblPr firstRow="1" bandRow="1">
                <a:tableStyleId>{5940675A-B579-460E-94D1-54222C63F5DA}</a:tableStyleId>
              </a:tblPr>
              <a:tblGrid>
                <a:gridCol w="785236"/>
                <a:gridCol w="785236"/>
                <a:gridCol w="785236"/>
                <a:gridCol w="785236"/>
                <a:gridCol w="785236"/>
                <a:gridCol w="785236"/>
              </a:tblGrid>
              <a:tr h="370840">
                <a:tc>
                  <a:txBody>
                    <a:bodyPr/>
                    <a:lstStyle/>
                    <a:p>
                      <a:pPr algn="ctr"/>
                      <a:r>
                        <a:rPr kumimoji="1" lang="en-US" altLang="ja-JP" dirty="0" smtClean="0">
                          <a:latin typeface="+mj-ea"/>
                          <a:ea typeface="+mj-ea"/>
                        </a:rPr>
                        <a:t>U</a:t>
                      </a:r>
                      <a:r>
                        <a:rPr kumimoji="1" lang="en-US" altLang="ja-JP" sz="1200" dirty="0" smtClean="0">
                          <a:latin typeface="+mj-ea"/>
                          <a:ea typeface="+mj-ea"/>
                        </a:rPr>
                        <a:t>2</a:t>
                      </a:r>
                      <a:endParaRPr kumimoji="1" lang="ja-JP" altLang="en-US" dirty="0">
                        <a:latin typeface="+mj-ea"/>
                        <a:ea typeface="+mj-ea"/>
                      </a:endParaRPr>
                    </a:p>
                  </a:txBody>
                  <a:tcPr>
                    <a:solidFill>
                      <a:srgbClr val="FFFF00"/>
                    </a:solidFill>
                  </a:tcPr>
                </a:tc>
                <a:tc>
                  <a:txBody>
                    <a:bodyPr/>
                    <a:lstStyle/>
                    <a:p>
                      <a:pPr algn="ctr"/>
                      <a:r>
                        <a:rPr kumimoji="1" lang="en-US" altLang="ja-JP" dirty="0" smtClean="0">
                          <a:latin typeface="+mj-ea"/>
                          <a:ea typeface="+mj-ea"/>
                        </a:rPr>
                        <a:t>5</a:t>
                      </a:r>
                      <a:endParaRPr kumimoji="1" lang="ja-JP" altLang="en-US" dirty="0">
                        <a:latin typeface="+mj-ea"/>
                        <a:ea typeface="+mj-ea"/>
                      </a:endParaRPr>
                    </a:p>
                  </a:txBody>
                  <a:tcPr>
                    <a:solidFill>
                      <a:srgbClr val="FFFF00"/>
                    </a:solidFill>
                  </a:tcPr>
                </a:tc>
                <a:tc>
                  <a:txBody>
                    <a:bodyPr/>
                    <a:lstStyle/>
                    <a:p>
                      <a:pPr algn="ctr"/>
                      <a:r>
                        <a:rPr kumimoji="1" lang="en-US" altLang="ja-JP" dirty="0" smtClean="0">
                          <a:latin typeface="+mj-ea"/>
                          <a:ea typeface="+mj-ea"/>
                        </a:rPr>
                        <a:t>4</a:t>
                      </a:r>
                      <a:endParaRPr kumimoji="1" lang="ja-JP" altLang="en-US" dirty="0">
                        <a:latin typeface="+mj-ea"/>
                        <a:ea typeface="+mj-ea"/>
                      </a:endParaRPr>
                    </a:p>
                  </a:txBody>
                  <a:tcPr>
                    <a:solidFill>
                      <a:srgbClr val="FFFF00"/>
                    </a:solidFill>
                  </a:tcPr>
                </a:tc>
                <a:tc>
                  <a:txBody>
                    <a:bodyPr/>
                    <a:lstStyle/>
                    <a:p>
                      <a:pPr algn="ctr"/>
                      <a:r>
                        <a:rPr kumimoji="1" lang="en-US" altLang="ja-JP" dirty="0" smtClean="0">
                          <a:latin typeface="+mj-ea"/>
                          <a:ea typeface="+mj-ea"/>
                        </a:rPr>
                        <a:t>3</a:t>
                      </a:r>
                      <a:endParaRPr kumimoji="1" lang="ja-JP" altLang="en-US" dirty="0">
                        <a:latin typeface="+mj-ea"/>
                        <a:ea typeface="+mj-ea"/>
                      </a:endParaRPr>
                    </a:p>
                  </a:txBody>
                  <a:tcPr>
                    <a:solidFill>
                      <a:srgbClr val="FFFF00"/>
                    </a:solidFill>
                  </a:tcPr>
                </a:tc>
                <a:tc>
                  <a:txBody>
                    <a:bodyPr/>
                    <a:lstStyle/>
                    <a:p>
                      <a:pPr algn="ctr"/>
                      <a:r>
                        <a:rPr kumimoji="1" lang="en-US" altLang="ja-JP" dirty="0" smtClean="0">
                          <a:latin typeface="+mj-ea"/>
                          <a:ea typeface="+mj-ea"/>
                        </a:rPr>
                        <a:t>2</a:t>
                      </a:r>
                      <a:endParaRPr kumimoji="1" lang="ja-JP" altLang="en-US" dirty="0">
                        <a:latin typeface="+mj-ea"/>
                        <a:ea typeface="+mj-ea"/>
                      </a:endParaRPr>
                    </a:p>
                  </a:txBody>
                  <a:tcPr>
                    <a:solidFill>
                      <a:srgbClr val="FFFF00"/>
                    </a:solidFill>
                  </a:tcPr>
                </a:tc>
                <a:tc>
                  <a:txBody>
                    <a:bodyPr/>
                    <a:lstStyle/>
                    <a:p>
                      <a:pPr algn="ctr"/>
                      <a:r>
                        <a:rPr kumimoji="1" lang="en-US" altLang="ja-JP" dirty="0" smtClean="0">
                          <a:latin typeface="+mj-ea"/>
                          <a:ea typeface="+mj-ea"/>
                        </a:rPr>
                        <a:t>1</a:t>
                      </a:r>
                      <a:endParaRPr kumimoji="1" lang="ja-JP" altLang="en-US" dirty="0">
                        <a:latin typeface="+mj-ea"/>
                        <a:ea typeface="+mj-ea"/>
                      </a:endParaRPr>
                    </a:p>
                  </a:txBody>
                  <a:tcPr>
                    <a:solidFill>
                      <a:srgbClr val="FFFF00"/>
                    </a:solidFill>
                  </a:tcPr>
                </a:tc>
              </a:tr>
              <a:tr h="370840">
                <a:tc>
                  <a:txBody>
                    <a:bodyPr/>
                    <a:lstStyle/>
                    <a:p>
                      <a:r>
                        <a:rPr kumimoji="1" lang="ja-JP" altLang="en-US" dirty="0" smtClean="0">
                          <a:latin typeface="+mj-ea"/>
                          <a:ea typeface="+mj-ea"/>
                        </a:rPr>
                        <a:t>戦略</a:t>
                      </a:r>
                      <a:r>
                        <a:rPr kumimoji="1" lang="en-US" altLang="ja-JP" dirty="0" smtClean="0">
                          <a:latin typeface="+mj-ea"/>
                          <a:ea typeface="+mj-ea"/>
                        </a:rPr>
                        <a:t>1</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0.3</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dirty="0" smtClean="0">
                          <a:latin typeface="+mj-ea"/>
                          <a:ea typeface="+mj-ea"/>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j-ea"/>
                          <a:ea typeface="+mj-ea"/>
                        </a:rPr>
                        <a:t>戦略</a:t>
                      </a:r>
                      <a:r>
                        <a:rPr kumimoji="1" lang="en-US" altLang="ja-JP" dirty="0" smtClean="0">
                          <a:latin typeface="+mj-ea"/>
                          <a:ea typeface="+mj-ea"/>
                        </a:rPr>
                        <a:t>2</a:t>
                      </a:r>
                      <a:endParaRPr kumimoji="1" lang="ja-JP" altLang="en-US" dirty="0" smtClean="0">
                        <a:latin typeface="+mj-ea"/>
                        <a:ea typeface="+mj-ea"/>
                      </a:endParaRPr>
                    </a:p>
                  </a:txBody>
                  <a:tcPr>
                    <a:solidFill>
                      <a:srgbClr val="92D050"/>
                    </a:solidFill>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3</a:t>
                      </a:r>
                      <a:endParaRPr kumimoji="1" lang="ja-JP" altLang="en-US" dirty="0">
                        <a:latin typeface="+mj-ea"/>
                        <a:ea typeface="+mj-ea"/>
                      </a:endParaRPr>
                    </a:p>
                  </a:txBody>
                  <a:tcPr>
                    <a:solidFill>
                      <a:srgbClr val="92D050"/>
                    </a:solidFill>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dirty="0" smtClean="0">
                          <a:latin typeface="+mj-ea"/>
                          <a:ea typeface="+mj-ea"/>
                        </a:rPr>
                        <a:t>0.2</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4</a:t>
                      </a:r>
                      <a:endParaRPr kumimoji="1" lang="ja-JP" altLang="en-US" dirty="0">
                        <a:latin typeface="+mj-ea"/>
                        <a:ea typeface="+mj-ea"/>
                      </a:endParaRPr>
                    </a:p>
                  </a:txBody>
                  <a:tcPr>
                    <a:solidFill>
                      <a:srgbClr val="92D050"/>
                    </a:solidFill>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dirty="0" smtClean="0">
                          <a:latin typeface="+mj-ea"/>
                          <a:ea typeface="+mj-ea"/>
                        </a:rPr>
                        <a:t>0.4</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r>
              <a:tr h="450056">
                <a:tc>
                  <a:txBody>
                    <a:bodyPr/>
                    <a:lstStyle/>
                    <a:p>
                      <a:r>
                        <a:rPr kumimoji="1" lang="ja-JP" altLang="en-US" dirty="0" smtClean="0">
                          <a:latin typeface="+mj-ea"/>
                          <a:ea typeface="+mj-ea"/>
                        </a:rPr>
                        <a:t>戦略</a:t>
                      </a:r>
                      <a:r>
                        <a:rPr kumimoji="1" lang="en-US" altLang="ja-JP" dirty="0" smtClean="0">
                          <a:latin typeface="+mj-ea"/>
                          <a:ea typeface="+mj-ea"/>
                        </a:rPr>
                        <a:t>5</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0.4</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0.3</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c>
                  <a:txBody>
                    <a:bodyPr/>
                    <a:lstStyle/>
                    <a:p>
                      <a:r>
                        <a:rPr kumimoji="1" lang="en-US" altLang="ja-JP" kern="1200" dirty="0" smtClean="0">
                          <a:solidFill>
                            <a:schemeClr val="tx1"/>
                          </a:solidFill>
                          <a:latin typeface="+mj-ea"/>
                          <a:ea typeface="+mn-ea"/>
                          <a:cs typeface="+mn-cs"/>
                        </a:rPr>
                        <a:t>0.1</a:t>
                      </a:r>
                      <a:endParaRPr kumimoji="1" lang="ja-JP" altLang="en-US" dirty="0">
                        <a:latin typeface="+mj-ea"/>
                        <a:ea typeface="+mj-ea"/>
                      </a:endParaRPr>
                    </a:p>
                  </a:txBody>
                  <a:tcPr/>
                </a:tc>
              </a:tr>
            </a:tbl>
          </a:graphicData>
        </a:graphic>
      </p:graphicFrame>
      <p:sp>
        <p:nvSpPr>
          <p:cNvPr id="4" name="テキスト ボックス 3"/>
          <p:cNvSpPr txBox="1"/>
          <p:nvPr/>
        </p:nvSpPr>
        <p:spPr>
          <a:xfrm>
            <a:off x="827584" y="5013176"/>
            <a:ext cx="2839239" cy="369332"/>
          </a:xfrm>
          <a:prstGeom prst="rect">
            <a:avLst/>
          </a:prstGeom>
          <a:noFill/>
        </p:spPr>
        <p:txBody>
          <a:bodyPr wrap="none" rtlCol="0">
            <a:spAutoFit/>
          </a:bodyPr>
          <a:lstStyle/>
          <a:p>
            <a:r>
              <a:rPr kumimoji="1" lang="ja-JP" altLang="en-US" dirty="0" smtClean="0">
                <a:latin typeface="+mj-ea"/>
                <a:ea typeface="+mj-ea"/>
              </a:rPr>
              <a:t>表</a:t>
            </a:r>
            <a:r>
              <a:rPr lang="en-US" altLang="ja-JP" dirty="0">
                <a:latin typeface="+mj-ea"/>
                <a:ea typeface="+mj-ea"/>
              </a:rPr>
              <a:t>3</a:t>
            </a:r>
            <a:r>
              <a:rPr kumimoji="1" lang="ja-JP" altLang="en-US" dirty="0" smtClean="0">
                <a:latin typeface="+mj-ea"/>
                <a:ea typeface="+mj-ea"/>
              </a:rPr>
              <a:t>　防御側のコスト配分</a:t>
            </a:r>
            <a:endParaRPr kumimoji="1" lang="ja-JP" altLang="en-US" dirty="0">
              <a:latin typeface="+mj-ea"/>
              <a:ea typeface="+mj-ea"/>
            </a:endParaRPr>
          </a:p>
        </p:txBody>
      </p:sp>
    </p:spTree>
    <p:extLst>
      <p:ext uri="{BB962C8B-B14F-4D97-AF65-F5344CB8AC3E}">
        <p14:creationId xmlns:p14="http://schemas.microsoft.com/office/powerpoint/2010/main" val="4250409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76672"/>
            <a:ext cx="8229600" cy="1066800"/>
          </a:xfrm>
        </p:spPr>
        <p:txBody>
          <a:bodyPr/>
          <a:lstStyle/>
          <a:p>
            <a:r>
              <a:rPr lang="ja-JP" altLang="en-US" dirty="0"/>
              <a:t>防御側</a:t>
            </a:r>
            <a:r>
              <a:rPr lang="ja-JP" altLang="en-US" dirty="0" smtClean="0"/>
              <a:t>の</a:t>
            </a:r>
            <a:r>
              <a:rPr lang="ja-JP" altLang="en-US" dirty="0"/>
              <a:t>損失の結果</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17861998"/>
              </p:ext>
            </p:extLst>
          </p:nvPr>
        </p:nvGraphicFramePr>
        <p:xfrm>
          <a:off x="2339752" y="2276872"/>
          <a:ext cx="3140944" cy="2225040"/>
        </p:xfrm>
        <a:graphic>
          <a:graphicData uri="http://schemas.openxmlformats.org/drawingml/2006/table">
            <a:tbl>
              <a:tblPr firstRow="1" bandRow="1">
                <a:tableStyleId>{5940675A-B579-460E-94D1-54222C63F5DA}</a:tableStyleId>
              </a:tblPr>
              <a:tblGrid>
                <a:gridCol w="785236"/>
                <a:gridCol w="785236"/>
                <a:gridCol w="785236"/>
                <a:gridCol w="785236"/>
              </a:tblGrid>
              <a:tr h="370840">
                <a:tc>
                  <a:txBody>
                    <a:bodyPr/>
                    <a:lstStyle/>
                    <a:p>
                      <a:pPr algn="ctr"/>
                      <a:endParaRPr kumimoji="1" lang="ja-JP" altLang="en-US" dirty="0">
                        <a:latin typeface="+mj-ea"/>
                        <a:ea typeface="+mj-ea"/>
                      </a:endParaRPr>
                    </a:p>
                  </a:txBody>
                  <a:tcPr>
                    <a:solidFill>
                      <a:srgbClr val="FFFF00"/>
                    </a:solidFill>
                  </a:tcPr>
                </a:tc>
                <a:tc>
                  <a:txBody>
                    <a:bodyPr/>
                    <a:lstStyle/>
                    <a:p>
                      <a:pPr algn="ctr"/>
                      <a:r>
                        <a:rPr kumimoji="1" lang="en-US" altLang="ja-JP" sz="1800" dirty="0" smtClean="0">
                          <a:latin typeface="+mj-ea"/>
                          <a:ea typeface="+mj-ea"/>
                        </a:rPr>
                        <a:t>w</a:t>
                      </a:r>
                      <a:r>
                        <a:rPr kumimoji="1" lang="en-US" altLang="ja-JP" sz="1200" dirty="0" smtClean="0">
                          <a:latin typeface="+mj-ea"/>
                          <a:ea typeface="+mj-ea"/>
                        </a:rPr>
                        <a:t>2</a:t>
                      </a:r>
                      <a:endParaRPr kumimoji="1" lang="ja-JP" altLang="en-US" dirty="0">
                        <a:latin typeface="+mj-ea"/>
                        <a:ea typeface="+mj-ea"/>
                      </a:endParaRPr>
                    </a:p>
                  </a:txBody>
                  <a:tcPr>
                    <a:solidFill>
                      <a:srgbClr val="FFC000"/>
                    </a:solidFill>
                  </a:tcPr>
                </a:tc>
                <a:tc>
                  <a:txBody>
                    <a:bodyPr/>
                    <a:lstStyle/>
                    <a:p>
                      <a:pPr algn="ctr"/>
                      <a:r>
                        <a:rPr kumimoji="1" lang="en-US" altLang="ja-JP" dirty="0" smtClean="0">
                          <a:latin typeface="+mj-ea"/>
                          <a:ea typeface="+mj-ea"/>
                        </a:rPr>
                        <a:t>L</a:t>
                      </a:r>
                      <a:r>
                        <a:rPr kumimoji="1" lang="en-US" altLang="ja-JP" sz="1200" dirty="0" smtClean="0">
                          <a:latin typeface="+mj-ea"/>
                          <a:ea typeface="+mj-ea"/>
                        </a:rPr>
                        <a:t>2</a:t>
                      </a:r>
                      <a:endParaRPr kumimoji="1" lang="ja-JP" altLang="en-US" dirty="0">
                        <a:latin typeface="+mj-ea"/>
                        <a:ea typeface="+mj-ea"/>
                      </a:endParaRPr>
                    </a:p>
                  </a:txBody>
                  <a:tcPr>
                    <a:solidFill>
                      <a:srgbClr val="FF0000"/>
                    </a:solidFill>
                  </a:tcPr>
                </a:tc>
                <a:tc>
                  <a:txBody>
                    <a:bodyPr/>
                    <a:lstStyle/>
                    <a:p>
                      <a:pPr algn="ctr"/>
                      <a:r>
                        <a:rPr kumimoji="1" lang="ja-JP" altLang="en-US" dirty="0" smtClean="0">
                          <a:latin typeface="+mj-ea"/>
                          <a:ea typeface="+mj-ea"/>
                        </a:rPr>
                        <a:t>対策</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1</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3.4</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1.5</a:t>
                      </a:r>
                      <a:endParaRPr kumimoji="1" lang="ja-JP" altLang="en-US" dirty="0">
                        <a:latin typeface="+mj-ea"/>
                        <a:ea typeface="+mj-ea"/>
                      </a:endParaRPr>
                    </a:p>
                  </a:txBody>
                  <a:tcPr>
                    <a:solidFill>
                      <a:srgbClr val="FF0000"/>
                    </a:solidFill>
                  </a:tcPr>
                </a:tc>
                <a:tc>
                  <a:txBody>
                    <a:bodyPr/>
                    <a:lstStyle/>
                    <a:p>
                      <a:r>
                        <a:rPr kumimoji="1" lang="en-US" altLang="ja-JP" dirty="0" smtClean="0">
                          <a:latin typeface="+mj-ea"/>
                          <a:ea typeface="+mj-ea"/>
                        </a:rPr>
                        <a:t>5.6</a:t>
                      </a:r>
                      <a:endParaRPr kumimoji="1" lang="ja-JP" altLang="en-US" dirty="0">
                        <a:latin typeface="+mj-ea"/>
                        <a:ea typeface="+mj-ea"/>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j-ea"/>
                          <a:ea typeface="+mj-ea"/>
                        </a:rPr>
                        <a:t>戦略</a:t>
                      </a:r>
                      <a:r>
                        <a:rPr kumimoji="1" lang="en-US" altLang="ja-JP" dirty="0" smtClean="0">
                          <a:latin typeface="+mj-ea"/>
                          <a:ea typeface="+mj-ea"/>
                        </a:rPr>
                        <a:t>2</a:t>
                      </a:r>
                      <a:endParaRPr kumimoji="1" lang="ja-JP" altLang="en-US" dirty="0" smtClean="0">
                        <a:latin typeface="+mj-ea"/>
                        <a:ea typeface="+mj-ea"/>
                      </a:endParaRPr>
                    </a:p>
                  </a:txBody>
                  <a:tcPr>
                    <a:solidFill>
                      <a:srgbClr val="92D050"/>
                    </a:solidFill>
                  </a:tcPr>
                </a:tc>
                <a:tc>
                  <a:txBody>
                    <a:bodyPr/>
                    <a:lstStyle/>
                    <a:p>
                      <a:r>
                        <a:rPr kumimoji="1" lang="en-US" altLang="ja-JP" dirty="0" smtClean="0">
                          <a:latin typeface="+mj-ea"/>
                          <a:ea typeface="+mj-ea"/>
                        </a:rPr>
                        <a:t>3.5</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1.5</a:t>
                      </a:r>
                      <a:endParaRPr kumimoji="1" lang="ja-JP" altLang="en-US" dirty="0">
                        <a:latin typeface="+mj-ea"/>
                        <a:ea typeface="+mj-ea"/>
                      </a:endParaRPr>
                    </a:p>
                  </a:txBody>
                  <a:tcPr>
                    <a:solidFill>
                      <a:srgbClr val="FF0000"/>
                    </a:solidFill>
                  </a:tcPr>
                </a:tc>
                <a:tc>
                  <a:txBody>
                    <a:bodyPr/>
                    <a:lstStyle/>
                    <a:p>
                      <a:r>
                        <a:rPr kumimoji="1" lang="en-US" altLang="ja-JP" dirty="0" smtClean="0">
                          <a:latin typeface="+mj-ea"/>
                          <a:ea typeface="+mj-ea"/>
                        </a:rPr>
                        <a:t>5.5</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3</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3.6</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1.5</a:t>
                      </a:r>
                      <a:endParaRPr kumimoji="1" lang="ja-JP" altLang="en-US" dirty="0">
                        <a:latin typeface="+mj-ea"/>
                        <a:ea typeface="+mj-ea"/>
                      </a:endParaRPr>
                    </a:p>
                  </a:txBody>
                  <a:tcPr>
                    <a:solidFill>
                      <a:srgbClr val="FF0000"/>
                    </a:solidFill>
                  </a:tcPr>
                </a:tc>
                <a:tc>
                  <a:txBody>
                    <a:bodyPr/>
                    <a:lstStyle/>
                    <a:p>
                      <a:r>
                        <a:rPr kumimoji="1" lang="en-US" altLang="ja-JP" dirty="0" smtClean="0">
                          <a:latin typeface="+mj-ea"/>
                          <a:ea typeface="+mj-ea"/>
                        </a:rPr>
                        <a:t>5.4</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4</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3.7</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1.5</a:t>
                      </a:r>
                      <a:endParaRPr kumimoji="1" lang="ja-JP" altLang="en-US" dirty="0">
                        <a:latin typeface="+mj-ea"/>
                        <a:ea typeface="+mj-ea"/>
                      </a:endParaRPr>
                    </a:p>
                  </a:txBody>
                  <a:tcPr>
                    <a:solidFill>
                      <a:srgbClr val="FF0000"/>
                    </a:solidFill>
                  </a:tcPr>
                </a:tc>
                <a:tc>
                  <a:txBody>
                    <a:bodyPr/>
                    <a:lstStyle/>
                    <a:p>
                      <a:r>
                        <a:rPr kumimoji="1" lang="en-US" altLang="ja-JP" dirty="0" smtClean="0">
                          <a:latin typeface="+mj-ea"/>
                          <a:ea typeface="+mj-ea"/>
                        </a:rPr>
                        <a:t>5.3</a:t>
                      </a:r>
                      <a:endParaRPr kumimoji="1" lang="ja-JP" altLang="en-US" dirty="0">
                        <a:latin typeface="+mj-ea"/>
                        <a:ea typeface="+mj-ea"/>
                      </a:endParaRPr>
                    </a:p>
                  </a:txBody>
                  <a:tcPr/>
                </a:tc>
              </a:tr>
              <a:tr h="370840">
                <a:tc>
                  <a:txBody>
                    <a:bodyPr/>
                    <a:lstStyle/>
                    <a:p>
                      <a:r>
                        <a:rPr kumimoji="1" lang="ja-JP" altLang="en-US" dirty="0" smtClean="0">
                          <a:latin typeface="+mj-ea"/>
                          <a:ea typeface="+mj-ea"/>
                        </a:rPr>
                        <a:t>戦略</a:t>
                      </a:r>
                      <a:r>
                        <a:rPr kumimoji="1" lang="en-US" altLang="ja-JP" dirty="0" smtClean="0">
                          <a:latin typeface="+mj-ea"/>
                          <a:ea typeface="+mj-ea"/>
                        </a:rPr>
                        <a:t>5</a:t>
                      </a:r>
                      <a:endParaRPr kumimoji="1" lang="ja-JP" altLang="en-US" dirty="0">
                        <a:latin typeface="+mj-ea"/>
                        <a:ea typeface="+mj-ea"/>
                      </a:endParaRPr>
                    </a:p>
                  </a:txBody>
                  <a:tcPr>
                    <a:solidFill>
                      <a:srgbClr val="92D050"/>
                    </a:solidFill>
                  </a:tcPr>
                </a:tc>
                <a:tc>
                  <a:txBody>
                    <a:bodyPr/>
                    <a:lstStyle/>
                    <a:p>
                      <a:r>
                        <a:rPr kumimoji="1" lang="en-US" altLang="ja-JP" dirty="0" smtClean="0">
                          <a:latin typeface="+mj-ea"/>
                          <a:ea typeface="+mj-ea"/>
                        </a:rPr>
                        <a:t>3.8</a:t>
                      </a:r>
                      <a:endParaRPr kumimoji="1" lang="ja-JP" altLang="en-US" dirty="0">
                        <a:latin typeface="+mj-ea"/>
                        <a:ea typeface="+mj-ea"/>
                      </a:endParaRPr>
                    </a:p>
                  </a:txBody>
                  <a:tcPr>
                    <a:solidFill>
                      <a:srgbClr val="FFC000"/>
                    </a:solidFill>
                  </a:tcPr>
                </a:tc>
                <a:tc>
                  <a:txBody>
                    <a:bodyPr/>
                    <a:lstStyle/>
                    <a:p>
                      <a:r>
                        <a:rPr kumimoji="1" lang="en-US" altLang="ja-JP" dirty="0" smtClean="0">
                          <a:latin typeface="+mj-ea"/>
                          <a:ea typeface="+mj-ea"/>
                        </a:rPr>
                        <a:t>1.5</a:t>
                      </a:r>
                      <a:endParaRPr kumimoji="1" lang="ja-JP" altLang="en-US" dirty="0">
                        <a:latin typeface="+mj-ea"/>
                        <a:ea typeface="+mj-ea"/>
                      </a:endParaRPr>
                    </a:p>
                  </a:txBody>
                  <a:tcPr>
                    <a:solidFill>
                      <a:srgbClr val="FF0000"/>
                    </a:solidFill>
                  </a:tcPr>
                </a:tc>
                <a:tc>
                  <a:txBody>
                    <a:bodyPr/>
                    <a:lstStyle/>
                    <a:p>
                      <a:r>
                        <a:rPr kumimoji="1" lang="en-US" altLang="ja-JP" dirty="0" smtClean="0">
                          <a:latin typeface="+mj-ea"/>
                          <a:ea typeface="+mj-ea"/>
                        </a:rPr>
                        <a:t>5.2</a:t>
                      </a:r>
                      <a:endParaRPr kumimoji="1" lang="ja-JP" altLang="en-US" dirty="0">
                        <a:latin typeface="+mj-ea"/>
                        <a:ea typeface="+mj-ea"/>
                      </a:endParaRPr>
                    </a:p>
                  </a:txBody>
                  <a:tcPr/>
                </a:tc>
              </a:tr>
            </a:tbl>
          </a:graphicData>
        </a:graphic>
      </p:graphicFrame>
      <p:sp>
        <p:nvSpPr>
          <p:cNvPr id="6" name="テキスト ボックス 5"/>
          <p:cNvSpPr txBox="1"/>
          <p:nvPr/>
        </p:nvSpPr>
        <p:spPr>
          <a:xfrm>
            <a:off x="1403648" y="4608512"/>
            <a:ext cx="4339650" cy="369332"/>
          </a:xfrm>
          <a:prstGeom prst="rect">
            <a:avLst/>
          </a:prstGeom>
          <a:noFill/>
        </p:spPr>
        <p:txBody>
          <a:bodyPr wrap="none" rtlCol="0">
            <a:spAutoFit/>
          </a:bodyPr>
          <a:lstStyle/>
          <a:p>
            <a:r>
              <a:rPr kumimoji="1" lang="ja-JP" altLang="en-US" dirty="0" smtClean="0">
                <a:latin typeface="+mj-ea"/>
                <a:ea typeface="+mj-ea"/>
              </a:rPr>
              <a:t>表</a:t>
            </a:r>
            <a:r>
              <a:rPr lang="en-US" altLang="ja-JP" dirty="0">
                <a:latin typeface="+mj-ea"/>
                <a:ea typeface="+mj-ea"/>
              </a:rPr>
              <a:t>4</a:t>
            </a:r>
            <a:r>
              <a:rPr kumimoji="1" lang="ja-JP" altLang="en-US" dirty="0" smtClean="0">
                <a:latin typeface="+mj-ea"/>
                <a:ea typeface="+mj-ea"/>
              </a:rPr>
              <a:t>　最大損失</a:t>
            </a:r>
            <a:r>
              <a:rPr kumimoji="1" lang="en-US" altLang="ja-JP" dirty="0" smtClean="0">
                <a:latin typeface="+mj-ea"/>
                <a:ea typeface="+mj-ea"/>
              </a:rPr>
              <a:t>L</a:t>
            </a:r>
            <a:r>
              <a:rPr kumimoji="1" lang="ja-JP" altLang="en-US" dirty="0" smtClean="0">
                <a:latin typeface="+mj-ea"/>
                <a:ea typeface="+mj-ea"/>
              </a:rPr>
              <a:t>が最小となるコスト配分</a:t>
            </a:r>
            <a:endParaRPr kumimoji="1" lang="ja-JP" altLang="en-US" dirty="0">
              <a:latin typeface="+mj-ea"/>
              <a:ea typeface="+mj-ea"/>
            </a:endParaRPr>
          </a:p>
        </p:txBody>
      </p:sp>
      <p:sp>
        <p:nvSpPr>
          <p:cNvPr id="3" name="四角形吹き出し 2"/>
          <p:cNvSpPr/>
          <p:nvPr/>
        </p:nvSpPr>
        <p:spPr>
          <a:xfrm>
            <a:off x="3203848" y="1484784"/>
            <a:ext cx="1152128" cy="504056"/>
          </a:xfrm>
          <a:prstGeom prst="wedgeRectCallout">
            <a:avLst>
              <a:gd name="adj1" fmla="val -28816"/>
              <a:gd name="adj2" fmla="val 90154"/>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使用費用</a:t>
            </a:r>
            <a:endParaRPr kumimoji="1" lang="ja-JP" altLang="en-US" dirty="0">
              <a:latin typeface="+mj-ea"/>
              <a:ea typeface="+mj-ea"/>
            </a:endParaRPr>
          </a:p>
        </p:txBody>
      </p:sp>
      <p:sp>
        <p:nvSpPr>
          <p:cNvPr id="5" name="円形吹き出し 4"/>
          <p:cNvSpPr/>
          <p:nvPr/>
        </p:nvSpPr>
        <p:spPr>
          <a:xfrm>
            <a:off x="4499992" y="1237402"/>
            <a:ext cx="1118614" cy="607422"/>
          </a:xfrm>
          <a:prstGeom prst="wedgeEllipseCallout">
            <a:avLst>
              <a:gd name="adj1" fmla="val -59456"/>
              <a:gd name="adj2" fmla="val 114512"/>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損失</a:t>
            </a:r>
            <a:endParaRPr kumimoji="1" lang="ja-JP" altLang="en-US" dirty="0">
              <a:latin typeface="+mj-ea"/>
              <a:ea typeface="+mj-ea"/>
            </a:endParaRPr>
          </a:p>
        </p:txBody>
      </p:sp>
      <p:sp>
        <p:nvSpPr>
          <p:cNvPr id="7" name="円形吹き出し 6"/>
          <p:cNvSpPr/>
          <p:nvPr/>
        </p:nvSpPr>
        <p:spPr>
          <a:xfrm>
            <a:off x="5580112" y="1412776"/>
            <a:ext cx="1584176" cy="648072"/>
          </a:xfrm>
          <a:prstGeom prst="wedgeEllipseCallout">
            <a:avLst>
              <a:gd name="adj1" fmla="val -77411"/>
              <a:gd name="adj2" fmla="val 778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latin typeface="+mj-ea"/>
                <a:ea typeface="+mj-ea"/>
              </a:rPr>
              <a:t>対策費用</a:t>
            </a:r>
            <a:endParaRPr kumimoji="1" lang="ja-JP" altLang="en-US">
              <a:latin typeface="+mj-ea"/>
              <a:ea typeface="+mj-ea"/>
            </a:endParaRPr>
          </a:p>
        </p:txBody>
      </p:sp>
      <p:grpSp>
        <p:nvGrpSpPr>
          <p:cNvPr id="14" name="グループ化 13"/>
          <p:cNvGrpSpPr/>
          <p:nvPr/>
        </p:nvGrpSpPr>
        <p:grpSpPr>
          <a:xfrm>
            <a:off x="179512" y="5099586"/>
            <a:ext cx="6929525" cy="993710"/>
            <a:chOff x="1043608" y="5099586"/>
            <a:chExt cx="6984776" cy="993710"/>
          </a:xfrm>
        </p:grpSpPr>
        <p:sp>
          <p:nvSpPr>
            <p:cNvPr id="8" name="テキスト ボックス 7"/>
            <p:cNvSpPr txBox="1"/>
            <p:nvPr/>
          </p:nvSpPr>
          <p:spPr>
            <a:xfrm>
              <a:off x="1043608" y="5157192"/>
              <a:ext cx="6984776" cy="923330"/>
            </a:xfrm>
            <a:prstGeom prst="rect">
              <a:avLst/>
            </a:prstGeom>
            <a:noFill/>
          </p:spPr>
          <p:txBody>
            <a:bodyPr wrap="square" rtlCol="0">
              <a:spAutoFit/>
            </a:bodyPr>
            <a:lstStyle/>
            <a:p>
              <a:pPr marL="342900" indent="-342900">
                <a:buFont typeface="+mj-lt"/>
                <a:buAutoNum type="arabicPeriod"/>
              </a:pPr>
              <a:r>
                <a:rPr kumimoji="1" lang="ja-JP" altLang="en-US" dirty="0" smtClean="0">
                  <a:latin typeface="+mj-ea"/>
                  <a:ea typeface="+mj-ea"/>
                </a:rPr>
                <a:t>防御戦略を立てる→　　が必要</a:t>
              </a:r>
              <a:endParaRPr kumimoji="1" lang="en-US" altLang="ja-JP" dirty="0" smtClean="0">
                <a:latin typeface="+mj-ea"/>
                <a:ea typeface="+mj-ea"/>
              </a:endParaRPr>
            </a:p>
            <a:p>
              <a:pPr marL="342900" indent="-342900">
                <a:buFont typeface="+mj-lt"/>
                <a:buAutoNum type="arabicPeriod"/>
              </a:pPr>
              <a:r>
                <a:rPr lang="ja-JP" altLang="en-US" dirty="0" smtClean="0">
                  <a:latin typeface="+mj-ea"/>
                  <a:ea typeface="+mj-ea"/>
                </a:rPr>
                <a:t>交戦を想定する</a:t>
              </a:r>
              <a:r>
                <a:rPr lang="en-US" altLang="ja-JP" dirty="0" smtClean="0">
                  <a:latin typeface="+mj-ea"/>
                  <a:ea typeface="+mj-ea"/>
                </a:rPr>
                <a:t>	</a:t>
              </a:r>
              <a:r>
                <a:rPr lang="ja-JP" altLang="en-US" dirty="0" smtClean="0">
                  <a:latin typeface="+mj-ea"/>
                  <a:ea typeface="+mj-ea"/>
                </a:rPr>
                <a:t>→　が予想される</a:t>
              </a:r>
              <a:endParaRPr lang="en-US" altLang="ja-JP" dirty="0" smtClean="0">
                <a:latin typeface="+mj-ea"/>
                <a:ea typeface="+mj-ea"/>
              </a:endParaRPr>
            </a:p>
            <a:p>
              <a:pPr marL="342900" indent="-342900">
                <a:buFont typeface="+mj-lt"/>
                <a:buAutoNum type="arabicPeriod"/>
              </a:pPr>
              <a:r>
                <a:rPr lang="ja-JP" altLang="en-US" dirty="0">
                  <a:latin typeface="+mj-ea"/>
                  <a:ea typeface="+mj-ea"/>
                </a:rPr>
                <a:t>　</a:t>
              </a:r>
              <a:r>
                <a:rPr kumimoji="1" lang="ja-JP" altLang="en-US" dirty="0" smtClean="0">
                  <a:latin typeface="+mj-ea"/>
                  <a:ea typeface="+mj-ea"/>
                </a:rPr>
                <a:t>が</a:t>
              </a:r>
              <a:r>
                <a:rPr lang="en-US" altLang="ja-JP" dirty="0">
                  <a:latin typeface="+mj-ea"/>
                  <a:ea typeface="+mj-ea"/>
                </a:rPr>
                <a:t>0</a:t>
              </a:r>
              <a:r>
                <a:rPr kumimoji="1" lang="ja-JP" altLang="en-US" dirty="0" smtClean="0">
                  <a:latin typeface="+mj-ea"/>
                  <a:ea typeface="+mj-ea"/>
                </a:rPr>
                <a:t>になるようコストを追加→対策費用が見込まれる</a:t>
              </a:r>
              <a:endParaRPr kumimoji="1" lang="en-US" altLang="ja-JP" dirty="0" smtClean="0">
                <a:latin typeface="+mj-ea"/>
                <a:ea typeface="+mj-ea"/>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201989030"/>
                </p:ext>
              </p:extLst>
            </p:nvPr>
          </p:nvGraphicFramePr>
          <p:xfrm>
            <a:off x="3563888" y="5099586"/>
            <a:ext cx="432048" cy="489654"/>
          </p:xfrm>
          <a:graphic>
            <a:graphicData uri="http://schemas.openxmlformats.org/presentationml/2006/ole">
              <mc:AlternateContent xmlns:mc="http://schemas.openxmlformats.org/markup-compatibility/2006">
                <mc:Choice xmlns:v="urn:schemas-microsoft-com:vml" Requires="v">
                  <p:oleObj spid="_x0000_s8366" name="数式" r:id="rId3" imgW="190440" imgH="215640" progId="Equation.3">
                    <p:embed/>
                  </p:oleObj>
                </mc:Choice>
                <mc:Fallback>
                  <p:oleObj name="数式" r:id="rId3" imgW="190440" imgH="215640" progId="Equation.3">
                    <p:embed/>
                    <p:pic>
                      <p:nvPicPr>
                        <p:cNvPr id="0" name=""/>
                        <p:cNvPicPr/>
                        <p:nvPr/>
                      </p:nvPicPr>
                      <p:blipFill>
                        <a:blip r:embed="rId4"/>
                        <a:stretch>
                          <a:fillRect/>
                        </a:stretch>
                      </p:blipFill>
                      <p:spPr>
                        <a:xfrm>
                          <a:off x="3563888" y="5099586"/>
                          <a:ext cx="432048" cy="489654"/>
                        </a:xfrm>
                        <a:prstGeom prst="rect">
                          <a:avLst/>
                        </a:prstGeom>
                      </p:spPr>
                    </p:pic>
                  </p:oleObj>
                </mc:Fallback>
              </mc:AlternateContent>
            </a:graphicData>
          </a:graphic>
        </p:graphicFrame>
        <p:graphicFrame>
          <p:nvGraphicFramePr>
            <p:cNvPr id="12" name="オブジェクト 11"/>
            <p:cNvGraphicFramePr>
              <a:graphicFrameLocks noChangeAspect="1"/>
            </p:cNvGraphicFramePr>
            <p:nvPr>
              <p:extLst>
                <p:ext uri="{D42A27DB-BD31-4B8C-83A1-F6EECF244321}">
                  <p14:modId xmlns:p14="http://schemas.microsoft.com/office/powerpoint/2010/main" val="4059969004"/>
                </p:ext>
              </p:extLst>
            </p:nvPr>
          </p:nvGraphicFramePr>
          <p:xfrm>
            <a:off x="4110484" y="5430614"/>
            <a:ext cx="317500" cy="374650"/>
          </p:xfrm>
          <a:graphic>
            <a:graphicData uri="http://schemas.openxmlformats.org/presentationml/2006/ole">
              <mc:AlternateContent xmlns:mc="http://schemas.openxmlformats.org/markup-compatibility/2006">
                <mc:Choice xmlns:v="urn:schemas-microsoft-com:vml" Requires="v">
                  <p:oleObj spid="_x0000_s8367" name="数式" r:id="rId5" imgW="139680" imgH="164880" progId="Equation.3">
                    <p:embed/>
                  </p:oleObj>
                </mc:Choice>
                <mc:Fallback>
                  <p:oleObj name="数式" r:id="rId5" imgW="139680" imgH="164880" progId="Equation.3">
                    <p:embed/>
                    <p:pic>
                      <p:nvPicPr>
                        <p:cNvPr id="0" name="オブジェクト 8"/>
                        <p:cNvPicPr>
                          <a:picLocks noChangeAspect="1" noChangeArrowheads="1"/>
                        </p:cNvPicPr>
                        <p:nvPr/>
                      </p:nvPicPr>
                      <p:blipFill>
                        <a:blip r:embed="rId6"/>
                        <a:srcRect/>
                        <a:stretch>
                          <a:fillRect/>
                        </a:stretch>
                      </p:blipFill>
                      <p:spPr bwMode="auto">
                        <a:xfrm>
                          <a:off x="4110484" y="5430614"/>
                          <a:ext cx="3175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463194920"/>
                </p:ext>
              </p:extLst>
            </p:nvPr>
          </p:nvGraphicFramePr>
          <p:xfrm>
            <a:off x="1451929" y="5718646"/>
            <a:ext cx="317500" cy="374650"/>
          </p:xfrm>
          <a:graphic>
            <a:graphicData uri="http://schemas.openxmlformats.org/presentationml/2006/ole">
              <mc:AlternateContent xmlns:mc="http://schemas.openxmlformats.org/markup-compatibility/2006">
                <mc:Choice xmlns:v="urn:schemas-microsoft-com:vml" Requires="v">
                  <p:oleObj spid="_x0000_s8368" name="数式" r:id="rId7" imgW="139680" imgH="164880" progId="Equation.3">
                    <p:embed/>
                  </p:oleObj>
                </mc:Choice>
                <mc:Fallback>
                  <p:oleObj name="数式" r:id="rId7" imgW="139680" imgH="164880" progId="Equation.3">
                    <p:embed/>
                    <p:pic>
                      <p:nvPicPr>
                        <p:cNvPr id="0" name="オブジェクト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1929" y="5718646"/>
                          <a:ext cx="3175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5" name="右中かっこ 14"/>
          <p:cNvSpPr/>
          <p:nvPr/>
        </p:nvSpPr>
        <p:spPr>
          <a:xfrm>
            <a:off x="6000728" y="5157192"/>
            <a:ext cx="731512"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7" name="直線コネクタ 16"/>
          <p:cNvCxnSpPr>
            <a:stCxn id="15" idx="0"/>
          </p:cNvCxnSpPr>
          <p:nvPr/>
        </p:nvCxnSpPr>
        <p:spPr>
          <a:xfrm flipH="1">
            <a:off x="611560" y="5157192"/>
            <a:ext cx="5389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683568" y="6093296"/>
            <a:ext cx="5389168"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星 6 22"/>
          <p:cNvSpPr/>
          <p:nvPr/>
        </p:nvSpPr>
        <p:spPr>
          <a:xfrm>
            <a:off x="6549730" y="4950460"/>
            <a:ext cx="1694678" cy="1718900"/>
          </a:xfrm>
          <a:prstGeom prst="star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j-ea"/>
                <a:ea typeface="+mj-ea"/>
              </a:rPr>
              <a:t>合計が</a:t>
            </a:r>
            <a:endParaRPr kumimoji="1" lang="en-US" altLang="ja-JP" dirty="0" smtClean="0">
              <a:latin typeface="+mj-ea"/>
              <a:ea typeface="+mj-ea"/>
            </a:endParaRPr>
          </a:p>
          <a:p>
            <a:pPr algn="ctr"/>
            <a:r>
              <a:rPr kumimoji="1" lang="ja-JP" altLang="en-US" dirty="0" smtClean="0">
                <a:latin typeface="+mj-ea"/>
                <a:ea typeface="+mj-ea"/>
              </a:rPr>
              <a:t>小さいと良い</a:t>
            </a:r>
            <a:endParaRPr kumimoji="1" lang="ja-JP" altLang="en-US" dirty="0">
              <a:latin typeface="+mj-ea"/>
              <a:ea typeface="+mj-ea"/>
            </a:endParaRPr>
          </a:p>
        </p:txBody>
      </p:sp>
      <p:sp>
        <p:nvSpPr>
          <p:cNvPr id="10" name="右中かっこ 9"/>
          <p:cNvSpPr/>
          <p:nvPr/>
        </p:nvSpPr>
        <p:spPr>
          <a:xfrm>
            <a:off x="5724128" y="2636912"/>
            <a:ext cx="216024" cy="18722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6012160" y="2876743"/>
            <a:ext cx="1944216" cy="646331"/>
          </a:xfrm>
          <a:prstGeom prst="rect">
            <a:avLst/>
          </a:prstGeom>
          <a:noFill/>
        </p:spPr>
        <p:txBody>
          <a:bodyPr wrap="square" rtlCol="0">
            <a:spAutoFit/>
          </a:bodyPr>
          <a:lstStyle/>
          <a:p>
            <a:r>
              <a:rPr kumimoji="1" lang="ja-JP" altLang="en-US" dirty="0" smtClean="0">
                <a:latin typeface="+mj-ea"/>
                <a:ea typeface="+mj-ea"/>
              </a:rPr>
              <a:t>総費用の合計が同じになる</a:t>
            </a:r>
            <a:endParaRPr kumimoji="1" lang="ja-JP" altLang="en-US" dirty="0">
              <a:latin typeface="+mj-ea"/>
              <a:ea typeface="+mj-ea"/>
            </a:endParaRPr>
          </a:p>
        </p:txBody>
      </p:sp>
    </p:spTree>
    <p:extLst>
      <p:ext uri="{BB962C8B-B14F-4D97-AF65-F5344CB8AC3E}">
        <p14:creationId xmlns:p14="http://schemas.microsoft.com/office/powerpoint/2010/main" val="1467875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a:latin typeface="+mj-ea"/>
                <a:ea typeface="+mj-ea"/>
              </a:rPr>
              <a:t>ゲーム</a:t>
            </a:r>
            <a:r>
              <a:rPr lang="ja-JP" altLang="en-US" dirty="0" smtClean="0">
                <a:latin typeface="+mj-ea"/>
                <a:ea typeface="+mj-ea"/>
              </a:rPr>
              <a:t>理論を使って防御戦略を立てた。</a:t>
            </a:r>
            <a:endParaRPr lang="en-US" altLang="ja-JP" dirty="0" smtClean="0">
              <a:latin typeface="+mj-ea"/>
              <a:ea typeface="+mj-ea"/>
            </a:endParaRPr>
          </a:p>
          <a:p>
            <a:r>
              <a:rPr lang="ja-JP" altLang="en-US" dirty="0" smtClean="0">
                <a:latin typeface="+mj-ea"/>
                <a:ea typeface="+mj-ea"/>
              </a:rPr>
              <a:t>ミニマックス定理を使った</a:t>
            </a:r>
            <a:r>
              <a:rPr lang="ja-JP" altLang="en-US" dirty="0" smtClean="0">
                <a:latin typeface="+mj-ea"/>
                <a:ea typeface="+mj-ea"/>
              </a:rPr>
              <a:t>場合</a:t>
            </a:r>
            <a:r>
              <a:rPr lang="ja-JP" altLang="en-US" dirty="0">
                <a:latin typeface="+mj-ea"/>
                <a:ea typeface="+mj-ea"/>
              </a:rPr>
              <a:t>、</a:t>
            </a:r>
            <a:r>
              <a:rPr lang="ja-JP" altLang="en-US" dirty="0" smtClean="0">
                <a:latin typeface="+mj-ea"/>
                <a:ea typeface="+mj-ea"/>
              </a:rPr>
              <a:t>総費用</a:t>
            </a:r>
            <a:r>
              <a:rPr lang="ja-JP" altLang="en-US" dirty="0">
                <a:latin typeface="+mj-ea"/>
                <a:ea typeface="+mj-ea"/>
              </a:rPr>
              <a:t>が</a:t>
            </a:r>
            <a:r>
              <a:rPr lang="ja-JP" altLang="en-US" dirty="0" smtClean="0">
                <a:latin typeface="+mj-ea"/>
                <a:ea typeface="+mj-ea"/>
              </a:rPr>
              <a:t>最小化するようになった。</a:t>
            </a:r>
            <a:endParaRPr lang="en-US" altLang="ja-JP" dirty="0" smtClean="0">
              <a:latin typeface="+mj-ea"/>
              <a:ea typeface="+mj-ea"/>
            </a:endParaRPr>
          </a:p>
          <a:p>
            <a:r>
              <a:rPr lang="ja-JP" altLang="en-US" dirty="0" smtClean="0">
                <a:latin typeface="+mj-ea"/>
                <a:ea typeface="+mj-ea"/>
              </a:rPr>
              <a:t>ゲーム理論を使うことで効率的な防御戦略を立てることができると考えられる。</a:t>
            </a:r>
            <a:endParaRPr lang="en-US" altLang="ja-JP" dirty="0" smtClean="0">
              <a:latin typeface="+mj-ea"/>
              <a:ea typeface="+mj-ea"/>
            </a:endParaRPr>
          </a:p>
        </p:txBody>
      </p:sp>
    </p:spTree>
    <p:extLst>
      <p:ext uri="{BB962C8B-B14F-4D97-AF65-F5344CB8AC3E}">
        <p14:creationId xmlns:p14="http://schemas.microsoft.com/office/powerpoint/2010/main" val="2205951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04664"/>
            <a:ext cx="8229600" cy="1066800"/>
          </a:xfrm>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a:xfrm>
            <a:off x="467544" y="1340768"/>
            <a:ext cx="8352928" cy="5184576"/>
          </a:xfrm>
        </p:spPr>
        <p:txBody>
          <a:bodyPr>
            <a:normAutofit/>
          </a:bodyPr>
          <a:lstStyle/>
          <a:p>
            <a:r>
              <a:rPr lang="ja-JP" altLang="en-US" dirty="0" smtClean="0">
                <a:latin typeface="+mj-ea"/>
                <a:ea typeface="+mj-ea"/>
              </a:rPr>
              <a:t>近年ネットワークを経由して行われる、サイバー攻撃が増加している。</a:t>
            </a:r>
            <a:endParaRPr lang="en-US" altLang="ja-JP" dirty="0">
              <a:latin typeface="+mj-ea"/>
              <a:ea typeface="+mj-ea"/>
            </a:endParaRPr>
          </a:p>
          <a:p>
            <a:endParaRPr lang="en-US" altLang="ja-JP" dirty="0" smtClean="0">
              <a:latin typeface="+mj-ea"/>
              <a:ea typeface="+mj-ea"/>
            </a:endParaRPr>
          </a:p>
          <a:p>
            <a:r>
              <a:rPr lang="ja-JP" altLang="en-US" dirty="0">
                <a:latin typeface="+mj-ea"/>
                <a:ea typeface="+mj-ea"/>
              </a:rPr>
              <a:t>サイバー</a:t>
            </a:r>
            <a:r>
              <a:rPr lang="ja-JP" altLang="en-US" dirty="0" smtClean="0">
                <a:latin typeface="+mj-ea"/>
                <a:ea typeface="+mj-ea"/>
              </a:rPr>
              <a:t>攻撃の被害は</a:t>
            </a:r>
            <a:r>
              <a:rPr lang="ja-JP" altLang="en-US" dirty="0">
                <a:latin typeface="+mj-ea"/>
                <a:ea typeface="+mj-ea"/>
              </a:rPr>
              <a:t>深刻</a:t>
            </a:r>
            <a:r>
              <a:rPr lang="ja-JP" altLang="en-US" dirty="0" smtClean="0">
                <a:latin typeface="+mj-ea"/>
                <a:ea typeface="+mj-ea"/>
              </a:rPr>
              <a:t>で国益にまで影響を及ぼし、テロの一種とも言われている。</a:t>
            </a:r>
            <a:endParaRPr lang="en-US" altLang="ja-JP" dirty="0" smtClean="0">
              <a:latin typeface="+mj-ea"/>
              <a:ea typeface="+mj-ea"/>
            </a:endParaRPr>
          </a:p>
          <a:p>
            <a:endParaRPr lang="en-US" altLang="ja-JP" dirty="0">
              <a:latin typeface="+mj-ea"/>
              <a:ea typeface="+mj-ea"/>
            </a:endParaRPr>
          </a:p>
          <a:p>
            <a:r>
              <a:rPr lang="ja-JP" altLang="en-US" dirty="0">
                <a:latin typeface="+mj-ea"/>
                <a:ea typeface="+mj-ea"/>
              </a:rPr>
              <a:t>サイバー</a:t>
            </a:r>
            <a:r>
              <a:rPr lang="ja-JP" altLang="en-US" dirty="0" smtClean="0">
                <a:latin typeface="+mj-ea"/>
                <a:ea typeface="+mj-ea"/>
              </a:rPr>
              <a:t>攻撃に対しゲーム理論を用いてモデル化し被害を抑えるための研究が行われている。</a:t>
            </a:r>
            <a:endParaRPr lang="en-US" altLang="ja-JP" dirty="0" smtClean="0">
              <a:latin typeface="+mj-ea"/>
              <a:ea typeface="+mj-ea"/>
            </a:endParaRPr>
          </a:p>
        </p:txBody>
      </p:sp>
    </p:spTree>
    <p:extLst>
      <p:ext uri="{BB962C8B-B14F-4D97-AF65-F5344CB8AC3E}">
        <p14:creationId xmlns:p14="http://schemas.microsoft.com/office/powerpoint/2010/main" val="1636454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latin typeface="+mj-ea"/>
                <a:ea typeface="+mj-ea"/>
              </a:rPr>
              <a:t>パラメータ等の数が増えると計算が複雑になり計算が難しくなる</a:t>
            </a:r>
            <a:endParaRPr kumimoji="1" lang="en-US" altLang="ja-JP" dirty="0" smtClean="0">
              <a:latin typeface="+mj-ea"/>
              <a:ea typeface="+mj-ea"/>
            </a:endParaRPr>
          </a:p>
          <a:p>
            <a:r>
              <a:rPr lang="ja-JP" altLang="en-US" dirty="0" smtClean="0">
                <a:latin typeface="+mj-ea"/>
                <a:ea typeface="+mj-ea"/>
              </a:rPr>
              <a:t>攻撃側がコストを増やした場合などの動的な場合の検証を</a:t>
            </a:r>
            <a:r>
              <a:rPr lang="ja-JP" altLang="en-US" dirty="0">
                <a:latin typeface="+mj-ea"/>
                <a:ea typeface="+mj-ea"/>
              </a:rPr>
              <a:t>する必要がある</a:t>
            </a:r>
            <a:endParaRPr lang="en-US" altLang="ja-JP" dirty="0">
              <a:latin typeface="+mj-ea"/>
              <a:ea typeface="+mj-ea"/>
            </a:endParaRPr>
          </a:p>
        </p:txBody>
      </p:sp>
    </p:spTree>
    <p:extLst>
      <p:ext uri="{BB962C8B-B14F-4D97-AF65-F5344CB8AC3E}">
        <p14:creationId xmlns:p14="http://schemas.microsoft.com/office/powerpoint/2010/main" val="1926572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060848"/>
            <a:ext cx="8229600" cy="1656184"/>
          </a:xfrm>
        </p:spPr>
        <p:txBody>
          <a:bodyPr>
            <a:normAutofit/>
          </a:bodyPr>
          <a:lstStyle/>
          <a:p>
            <a:r>
              <a:rPr kumimoji="1" lang="ja-JP" altLang="en-US" dirty="0" smtClean="0"/>
              <a:t>以上で発表を終わります。</a:t>
            </a:r>
            <a:r>
              <a:rPr kumimoji="1" lang="en-US" altLang="ja-JP" dirty="0" smtClean="0"/>
              <a:t/>
            </a:r>
            <a:br>
              <a:rPr kumimoji="1" lang="en-US" altLang="ja-JP" dirty="0" smtClean="0"/>
            </a:br>
            <a:r>
              <a:rPr lang="ja-JP" altLang="en-US" dirty="0" smtClean="0"/>
              <a:t>ご清聴ありがとうございます。</a:t>
            </a:r>
            <a:endParaRPr kumimoji="1" lang="ja-JP" altLang="en-US" dirty="0"/>
          </a:p>
        </p:txBody>
      </p:sp>
    </p:spTree>
    <p:extLst>
      <p:ext uri="{BB962C8B-B14F-4D97-AF65-F5344CB8AC3E}">
        <p14:creationId xmlns:p14="http://schemas.microsoft.com/office/powerpoint/2010/main" val="328458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1066800"/>
          </a:xfrm>
        </p:spPr>
        <p:txBody>
          <a:bodyPr/>
          <a:lstStyle/>
          <a:p>
            <a:r>
              <a:rPr lang="ja-JP" altLang="en-US" dirty="0"/>
              <a:t>標的型</a:t>
            </a:r>
            <a:r>
              <a:rPr kumimoji="1" lang="ja-JP" altLang="en-US" dirty="0" smtClean="0"/>
              <a:t>攻撃</a:t>
            </a:r>
            <a:endParaRPr kumimoji="1" lang="ja-JP" altLang="en-US" dirty="0"/>
          </a:p>
        </p:txBody>
      </p:sp>
      <p:sp>
        <p:nvSpPr>
          <p:cNvPr id="3" name="コンテンツ プレースホルダー 2"/>
          <p:cNvSpPr>
            <a:spLocks noGrp="1"/>
          </p:cNvSpPr>
          <p:nvPr>
            <p:ph idx="1"/>
          </p:nvPr>
        </p:nvSpPr>
        <p:spPr>
          <a:xfrm>
            <a:off x="457200" y="1628800"/>
            <a:ext cx="8229600" cy="4576410"/>
          </a:xfrm>
        </p:spPr>
        <p:txBody>
          <a:bodyPr>
            <a:normAutofit/>
          </a:bodyPr>
          <a:lstStyle/>
          <a:p>
            <a:pPr marL="285750" indent="-285750">
              <a:buFont typeface="Arial" panose="020B0604020202020204" pitchFamily="34" charset="0"/>
              <a:buChar char="•"/>
            </a:pPr>
            <a:r>
              <a:rPr lang="ja-JP" altLang="en-US" sz="1800" dirty="0">
                <a:latin typeface="+mj-ea"/>
                <a:ea typeface="+mj-ea"/>
              </a:rPr>
              <a:t>サイバー</a:t>
            </a:r>
            <a:r>
              <a:rPr lang="ja-JP" altLang="en-US" sz="1800" dirty="0" smtClean="0">
                <a:latin typeface="+mj-ea"/>
                <a:ea typeface="+mj-ea"/>
              </a:rPr>
              <a:t>攻撃は</a:t>
            </a:r>
            <a:r>
              <a:rPr lang="ja-JP" altLang="en-US" sz="1800" dirty="0">
                <a:latin typeface="+mj-ea"/>
                <a:ea typeface="+mj-ea"/>
              </a:rPr>
              <a:t>、主にネットワークを経由</a:t>
            </a:r>
            <a:r>
              <a:rPr lang="ja-JP" altLang="en-US" sz="1800" dirty="0" smtClean="0">
                <a:latin typeface="+mj-ea"/>
                <a:ea typeface="+mj-ea"/>
              </a:rPr>
              <a:t>してシステム</a:t>
            </a:r>
            <a:r>
              <a:rPr lang="ja-JP" altLang="en-US" sz="1800" dirty="0">
                <a:latin typeface="+mj-ea"/>
                <a:ea typeface="+mj-ea"/>
              </a:rPr>
              <a:t>の</a:t>
            </a:r>
            <a:r>
              <a:rPr lang="ja-JP" altLang="en-US" sz="1800" dirty="0" smtClean="0">
                <a:latin typeface="+mj-ea"/>
                <a:ea typeface="+mj-ea"/>
              </a:rPr>
              <a:t>破壊や情報</a:t>
            </a:r>
            <a:r>
              <a:rPr lang="ja-JP" altLang="en-US" sz="1800" dirty="0">
                <a:latin typeface="+mj-ea"/>
                <a:ea typeface="+mj-ea"/>
              </a:rPr>
              <a:t>の</a:t>
            </a:r>
            <a:r>
              <a:rPr lang="ja-JP" altLang="en-US" sz="1800" dirty="0" smtClean="0">
                <a:latin typeface="+mj-ea"/>
                <a:ea typeface="+mj-ea"/>
              </a:rPr>
              <a:t>詐取を目的と</a:t>
            </a:r>
            <a:r>
              <a:rPr lang="ja-JP" altLang="en-US" sz="1800" dirty="0">
                <a:latin typeface="+mj-ea"/>
                <a:ea typeface="+mj-ea"/>
              </a:rPr>
              <a:t>した</a:t>
            </a:r>
            <a:r>
              <a:rPr lang="ja-JP" altLang="en-US" sz="1800" dirty="0" smtClean="0">
                <a:latin typeface="+mj-ea"/>
                <a:ea typeface="+mj-ea"/>
              </a:rPr>
              <a:t>攻撃</a:t>
            </a:r>
            <a:endParaRPr lang="en-US" altLang="ja-JP" sz="1800" dirty="0">
              <a:latin typeface="+mj-ea"/>
              <a:ea typeface="+mj-ea"/>
            </a:endParaRPr>
          </a:p>
          <a:p>
            <a:pPr marL="285750" indent="-285750">
              <a:buFont typeface="Arial" panose="020B0604020202020204" pitchFamily="34" charset="0"/>
              <a:buChar char="•"/>
            </a:pPr>
            <a:r>
              <a:rPr lang="ja-JP" altLang="en-US" sz="1800" dirty="0">
                <a:latin typeface="+mj-ea"/>
                <a:ea typeface="+mj-ea"/>
              </a:rPr>
              <a:t>標的型攻撃は金銭や知的財産等の重要情報を目的に、特定の標的に対して行われるサイバー</a:t>
            </a:r>
            <a:r>
              <a:rPr lang="ja-JP" altLang="en-US" sz="1800" dirty="0" smtClean="0">
                <a:latin typeface="+mj-ea"/>
                <a:ea typeface="+mj-ea"/>
              </a:rPr>
              <a:t>攻撃</a:t>
            </a:r>
            <a:endParaRPr lang="en-US" altLang="ja-JP" dirty="0">
              <a:latin typeface="+mj-ea"/>
              <a:ea typeface="+mj-ea"/>
            </a:endParaRPr>
          </a:p>
          <a:p>
            <a:pPr marL="285750" indent="-285750">
              <a:buFont typeface="Arial" panose="020B0604020202020204" pitchFamily="34" charset="0"/>
              <a:buChar char="•"/>
            </a:pPr>
            <a:r>
              <a:rPr lang="ja-JP" altLang="en-US" sz="1800" dirty="0" smtClean="0">
                <a:latin typeface="+mj-ea"/>
                <a:ea typeface="+mj-ea"/>
              </a:rPr>
              <a:t>標的型攻撃の</a:t>
            </a:r>
            <a:r>
              <a:rPr lang="ja-JP" altLang="en-US" sz="1800" dirty="0">
                <a:latin typeface="+mj-ea"/>
                <a:ea typeface="+mj-ea"/>
              </a:rPr>
              <a:t>特徴</a:t>
            </a:r>
            <a:r>
              <a:rPr lang="ja-JP" altLang="en-US" sz="1800" dirty="0" smtClean="0">
                <a:latin typeface="+mj-ea"/>
                <a:ea typeface="+mj-ea"/>
              </a:rPr>
              <a:t>で、</a:t>
            </a:r>
            <a:r>
              <a:rPr lang="ja-JP" altLang="en-US" sz="1800" dirty="0">
                <a:latin typeface="+mj-ea"/>
                <a:ea typeface="+mj-ea"/>
              </a:rPr>
              <a:t>標的</a:t>
            </a:r>
            <a:r>
              <a:rPr lang="ja-JP" altLang="en-US" sz="1800" dirty="0" smtClean="0">
                <a:latin typeface="+mj-ea"/>
                <a:ea typeface="+mj-ea"/>
              </a:rPr>
              <a:t>によって攻撃方法が変化するため対応が難しい</a:t>
            </a:r>
            <a:endParaRPr lang="en-US" altLang="ja-JP" sz="1800" dirty="0" smtClean="0">
              <a:latin typeface="+mj-ea"/>
              <a:ea typeface="+mj-ea"/>
            </a:endParaRPr>
          </a:p>
        </p:txBody>
      </p:sp>
      <p:grpSp>
        <p:nvGrpSpPr>
          <p:cNvPr id="4" name="グループ化 3"/>
          <p:cNvGrpSpPr/>
          <p:nvPr/>
        </p:nvGrpSpPr>
        <p:grpSpPr>
          <a:xfrm>
            <a:off x="1763688" y="3679079"/>
            <a:ext cx="5976664" cy="3100329"/>
            <a:chOff x="1683227" y="3356993"/>
            <a:chExt cx="6120680" cy="3422416"/>
          </a:xfrm>
        </p:grpSpPr>
        <p:grpSp>
          <p:nvGrpSpPr>
            <p:cNvPr id="5" name="グループ化 4"/>
            <p:cNvGrpSpPr/>
            <p:nvPr/>
          </p:nvGrpSpPr>
          <p:grpSpPr>
            <a:xfrm>
              <a:off x="2207871" y="3789040"/>
              <a:ext cx="5172441" cy="2990369"/>
              <a:chOff x="882212" y="1700808"/>
              <a:chExt cx="7722236" cy="4464496"/>
            </a:xfrm>
          </p:grpSpPr>
          <p:sp>
            <p:nvSpPr>
              <p:cNvPr id="8" name="円/楕円 7"/>
              <p:cNvSpPr/>
              <p:nvPr/>
            </p:nvSpPr>
            <p:spPr>
              <a:xfrm>
                <a:off x="971600" y="1700808"/>
                <a:ext cx="3744416" cy="3744416"/>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j-ea"/>
                  <a:ea typeface="+mj-ea"/>
                </a:endParaRPr>
              </a:p>
            </p:txBody>
          </p:sp>
          <p:sp>
            <p:nvSpPr>
              <p:cNvPr id="9" name="円/楕円 8"/>
              <p:cNvSpPr/>
              <p:nvPr/>
            </p:nvSpPr>
            <p:spPr>
              <a:xfrm>
                <a:off x="4716016" y="1700808"/>
                <a:ext cx="3888432" cy="3888432"/>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j-ea"/>
                  <a:ea typeface="+mj-ea"/>
                </a:endParaRPr>
              </a:p>
            </p:txBody>
          </p:sp>
          <p:sp>
            <p:nvSpPr>
              <p:cNvPr id="10" name="円/楕円 9"/>
              <p:cNvSpPr/>
              <p:nvPr/>
            </p:nvSpPr>
            <p:spPr>
              <a:xfrm>
                <a:off x="3959932" y="4653136"/>
                <a:ext cx="1512168" cy="1512168"/>
              </a:xfrm>
              <a:prstGeom prst="ellipse">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mj-ea"/>
                  <a:ea typeface="+mj-ea"/>
                </a:endParaRPr>
              </a:p>
            </p:txBody>
          </p:sp>
          <p:sp>
            <p:nvSpPr>
              <p:cNvPr id="11" name="テキスト ボックス 10"/>
              <p:cNvSpPr txBox="1"/>
              <p:nvPr/>
            </p:nvSpPr>
            <p:spPr>
              <a:xfrm>
                <a:off x="882212" y="2023323"/>
                <a:ext cx="4171020" cy="963744"/>
              </a:xfrm>
              <a:prstGeom prst="rect">
                <a:avLst/>
              </a:prstGeom>
              <a:noFill/>
            </p:spPr>
            <p:txBody>
              <a:bodyPr wrap="square" rtlCol="0">
                <a:spAutoFit/>
              </a:bodyPr>
              <a:lstStyle/>
              <a:p>
                <a:pPr algn="ctr"/>
                <a:r>
                  <a:rPr kumimoji="1" lang="en-US" altLang="ja-JP" sz="1600" dirty="0" err="1" smtClean="0">
                    <a:latin typeface="+mj-ea"/>
                    <a:ea typeface="+mj-ea"/>
                  </a:rPr>
                  <a:t>DoS</a:t>
                </a:r>
                <a:r>
                  <a:rPr kumimoji="1" lang="ja-JP" altLang="en-US" sz="1600" dirty="0" smtClean="0">
                    <a:latin typeface="+mj-ea"/>
                    <a:ea typeface="+mj-ea"/>
                  </a:rPr>
                  <a:t>攻撃</a:t>
                </a:r>
                <a:endParaRPr kumimoji="1" lang="en-US" altLang="ja-JP" sz="1600" dirty="0" smtClean="0">
                  <a:latin typeface="+mj-ea"/>
                  <a:ea typeface="+mj-ea"/>
                </a:endParaRPr>
              </a:p>
              <a:p>
                <a:pPr algn="ctr"/>
                <a:r>
                  <a:rPr lang="ja-JP" altLang="en-US" sz="1600" dirty="0" smtClean="0">
                    <a:latin typeface="+mj-ea"/>
                    <a:ea typeface="+mj-ea"/>
                  </a:rPr>
                  <a:t>（サービス</a:t>
                </a:r>
                <a:r>
                  <a:rPr lang="ja-JP" altLang="en-US" sz="1600" dirty="0">
                    <a:latin typeface="+mj-ea"/>
                    <a:ea typeface="+mj-ea"/>
                  </a:rPr>
                  <a:t>不能</a:t>
                </a:r>
                <a:r>
                  <a:rPr lang="ja-JP" altLang="en-US" sz="1600" dirty="0" smtClean="0">
                    <a:latin typeface="+mj-ea"/>
                    <a:ea typeface="+mj-ea"/>
                  </a:rPr>
                  <a:t>攻撃）</a:t>
                </a:r>
                <a:endParaRPr kumimoji="1" lang="ja-JP" altLang="en-US" sz="1600" dirty="0">
                  <a:latin typeface="+mj-ea"/>
                  <a:ea typeface="+mj-ea"/>
                </a:endParaRPr>
              </a:p>
            </p:txBody>
          </p:sp>
          <p:sp>
            <p:nvSpPr>
              <p:cNvPr id="12" name="テキスト ボックス 11"/>
              <p:cNvSpPr txBox="1"/>
              <p:nvPr/>
            </p:nvSpPr>
            <p:spPr>
              <a:xfrm>
                <a:off x="5724128" y="2132857"/>
                <a:ext cx="1872208" cy="505447"/>
              </a:xfrm>
              <a:prstGeom prst="rect">
                <a:avLst/>
              </a:prstGeom>
              <a:noFill/>
            </p:spPr>
            <p:txBody>
              <a:bodyPr wrap="square" rtlCol="0">
                <a:spAutoFit/>
              </a:bodyPr>
              <a:lstStyle/>
              <a:p>
                <a:r>
                  <a:rPr kumimoji="1" lang="ja-JP" altLang="en-US" sz="1600" dirty="0" smtClean="0">
                    <a:latin typeface="+mj-ea"/>
                    <a:ea typeface="+mj-ea"/>
                  </a:rPr>
                  <a:t>標的型攻撃</a:t>
                </a:r>
                <a:endParaRPr kumimoji="1" lang="ja-JP" altLang="en-US" sz="1600" dirty="0">
                  <a:latin typeface="+mj-ea"/>
                  <a:ea typeface="+mj-ea"/>
                </a:endParaRPr>
              </a:p>
            </p:txBody>
          </p:sp>
          <p:sp>
            <p:nvSpPr>
              <p:cNvPr id="13" name="テキスト ボックス 12"/>
              <p:cNvSpPr txBox="1"/>
              <p:nvPr/>
            </p:nvSpPr>
            <p:spPr>
              <a:xfrm>
                <a:off x="4165462" y="5218992"/>
                <a:ext cx="1213839" cy="459498"/>
              </a:xfrm>
              <a:prstGeom prst="rect">
                <a:avLst/>
              </a:prstGeom>
              <a:noFill/>
            </p:spPr>
            <p:txBody>
              <a:bodyPr wrap="none" rtlCol="0">
                <a:spAutoFit/>
              </a:bodyPr>
              <a:lstStyle/>
              <a:p>
                <a:r>
                  <a:rPr kumimoji="1" lang="en-US" altLang="ja-JP" sz="1400" dirty="0" smtClean="0">
                    <a:latin typeface="+mj-ea"/>
                    <a:ea typeface="+mj-ea"/>
                  </a:rPr>
                  <a:t>Web</a:t>
                </a:r>
                <a:r>
                  <a:rPr kumimoji="1" lang="ja-JP" altLang="en-US" sz="1400" dirty="0" smtClean="0">
                    <a:latin typeface="+mj-ea"/>
                    <a:ea typeface="+mj-ea"/>
                  </a:rPr>
                  <a:t>改竄</a:t>
                </a:r>
                <a:endParaRPr kumimoji="1" lang="ja-JP" altLang="en-US" sz="1400" dirty="0">
                  <a:latin typeface="+mj-ea"/>
                  <a:ea typeface="+mj-ea"/>
                </a:endParaRPr>
              </a:p>
            </p:txBody>
          </p:sp>
          <p:sp>
            <p:nvSpPr>
              <p:cNvPr id="14" name="テキスト ボックス 13"/>
              <p:cNvSpPr txBox="1"/>
              <p:nvPr/>
            </p:nvSpPr>
            <p:spPr>
              <a:xfrm>
                <a:off x="1254574" y="3212976"/>
                <a:ext cx="3317425" cy="1240644"/>
              </a:xfrm>
              <a:prstGeom prst="rect">
                <a:avLst/>
              </a:prstGeom>
              <a:noFill/>
            </p:spPr>
            <p:txBody>
              <a:bodyPr wrap="square" rtlCol="0">
                <a:spAutoFit/>
              </a:bodyPr>
              <a:lstStyle/>
              <a:p>
                <a:r>
                  <a:rPr lang="ja-JP" altLang="en-US" sz="1600" dirty="0">
                    <a:latin typeface="+mj-ea"/>
                    <a:ea typeface="+mj-ea"/>
                  </a:rPr>
                  <a:t>大量</a:t>
                </a:r>
                <a:r>
                  <a:rPr lang="ja-JP" altLang="en-US" sz="1600" dirty="0" smtClean="0">
                    <a:latin typeface="+mj-ea"/>
                    <a:ea typeface="+mj-ea"/>
                  </a:rPr>
                  <a:t>の</a:t>
                </a:r>
                <a:r>
                  <a:rPr lang="ja-JP" altLang="en-US" sz="1600" dirty="0">
                    <a:latin typeface="+mj-ea"/>
                    <a:ea typeface="+mj-ea"/>
                  </a:rPr>
                  <a:t>データ</a:t>
                </a:r>
                <a:r>
                  <a:rPr lang="ja-JP" altLang="en-US" sz="1600" dirty="0" smtClean="0">
                    <a:latin typeface="+mj-ea"/>
                    <a:ea typeface="+mj-ea"/>
                  </a:rPr>
                  <a:t>を送り、過負荷にすることで機能不全等を起こす。</a:t>
                </a:r>
                <a:endParaRPr kumimoji="1" lang="ja-JP" altLang="en-US" sz="1600" dirty="0">
                  <a:latin typeface="+mj-ea"/>
                  <a:ea typeface="+mj-ea"/>
                </a:endParaRPr>
              </a:p>
            </p:txBody>
          </p:sp>
          <p:sp>
            <p:nvSpPr>
              <p:cNvPr id="15" name="テキスト ボックス 14"/>
              <p:cNvSpPr txBox="1"/>
              <p:nvPr/>
            </p:nvSpPr>
            <p:spPr>
              <a:xfrm>
                <a:off x="4949281" y="3300377"/>
                <a:ext cx="3440157" cy="873045"/>
              </a:xfrm>
              <a:prstGeom prst="rect">
                <a:avLst/>
              </a:prstGeom>
              <a:noFill/>
            </p:spPr>
            <p:txBody>
              <a:bodyPr wrap="square" rtlCol="0">
                <a:spAutoFit/>
              </a:bodyPr>
              <a:lstStyle/>
              <a:p>
                <a:r>
                  <a:rPr lang="ja-JP" altLang="en-US" sz="1600" dirty="0" smtClean="0">
                    <a:latin typeface="+mj-ea"/>
                    <a:ea typeface="+mj-ea"/>
                  </a:rPr>
                  <a:t>ある特定の対象</a:t>
                </a:r>
                <a:r>
                  <a:rPr lang="ja-JP" altLang="en-US" sz="1600" dirty="0">
                    <a:latin typeface="+mj-ea"/>
                    <a:ea typeface="+mj-ea"/>
                  </a:rPr>
                  <a:t>に</a:t>
                </a:r>
                <a:r>
                  <a:rPr lang="ja-JP" altLang="en-US" sz="1600" dirty="0" smtClean="0">
                    <a:latin typeface="+mj-ea"/>
                    <a:ea typeface="+mj-ea"/>
                  </a:rPr>
                  <a:t>対し、情報の詐取を行う。</a:t>
                </a:r>
                <a:endParaRPr kumimoji="1" lang="ja-JP" altLang="en-US" sz="1600" dirty="0">
                  <a:latin typeface="+mj-ea"/>
                  <a:ea typeface="+mj-ea"/>
                </a:endParaRPr>
              </a:p>
            </p:txBody>
          </p:sp>
        </p:grpSp>
        <p:sp>
          <p:nvSpPr>
            <p:cNvPr id="6" name="角丸四角形 5"/>
            <p:cNvSpPr/>
            <p:nvPr/>
          </p:nvSpPr>
          <p:spPr>
            <a:xfrm>
              <a:off x="1683227" y="3356993"/>
              <a:ext cx="6120680" cy="34224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850212" y="3419708"/>
              <a:ext cx="1569660" cy="369332"/>
            </a:xfrm>
            <a:prstGeom prst="rect">
              <a:avLst/>
            </a:prstGeom>
            <a:noFill/>
          </p:spPr>
          <p:txBody>
            <a:bodyPr wrap="none" rtlCol="0">
              <a:spAutoFit/>
            </a:bodyPr>
            <a:lstStyle/>
            <a:p>
              <a:r>
                <a:rPr kumimoji="1" lang="ja-JP" altLang="en-US" dirty="0" smtClean="0">
                  <a:latin typeface="+mj-ea"/>
                  <a:ea typeface="+mj-ea"/>
                </a:rPr>
                <a:t>サイバー攻撃</a:t>
              </a:r>
              <a:endParaRPr kumimoji="1" lang="ja-JP" altLang="en-US" dirty="0">
                <a:latin typeface="+mj-ea"/>
                <a:ea typeface="+mj-ea"/>
              </a:endParaRPr>
            </a:p>
          </p:txBody>
        </p:sp>
      </p:grpSp>
    </p:spTree>
    <p:extLst>
      <p:ext uri="{BB962C8B-B14F-4D97-AF65-F5344CB8AC3E}">
        <p14:creationId xmlns:p14="http://schemas.microsoft.com/office/powerpoint/2010/main" val="2092225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840" y="548680"/>
            <a:ext cx="8229600" cy="1066800"/>
          </a:xfrm>
        </p:spPr>
        <p:txBody>
          <a:bodyPr>
            <a:normAutofit/>
          </a:bodyPr>
          <a:lstStyle/>
          <a:p>
            <a:r>
              <a:rPr lang="ja-JP" altLang="en-US" dirty="0"/>
              <a:t>標的型</a:t>
            </a:r>
            <a:r>
              <a:rPr lang="ja-JP" altLang="en-US" dirty="0" smtClean="0"/>
              <a:t>攻撃</a:t>
            </a:r>
            <a:r>
              <a:rPr lang="ja-JP" altLang="en-US" dirty="0"/>
              <a:t>へ</a:t>
            </a:r>
            <a:r>
              <a:rPr lang="ja-JP" altLang="en-US" dirty="0" smtClean="0"/>
              <a:t>のゲーム理論の適用</a:t>
            </a:r>
            <a:endParaRPr kumimoji="1" lang="ja-JP" altLang="en-US" dirty="0"/>
          </a:p>
        </p:txBody>
      </p:sp>
      <p:sp>
        <p:nvSpPr>
          <p:cNvPr id="3" name="コンテンツ プレースホルダー 2"/>
          <p:cNvSpPr>
            <a:spLocks noGrp="1"/>
          </p:cNvSpPr>
          <p:nvPr>
            <p:ph idx="1"/>
          </p:nvPr>
        </p:nvSpPr>
        <p:spPr>
          <a:xfrm>
            <a:off x="251520" y="1484784"/>
            <a:ext cx="8229600" cy="2664296"/>
          </a:xfrm>
        </p:spPr>
        <p:txBody>
          <a:bodyPr>
            <a:normAutofit fontScale="92500"/>
          </a:bodyPr>
          <a:lstStyle/>
          <a:p>
            <a:r>
              <a:rPr lang="ja-JP" altLang="en-US" dirty="0" smtClean="0">
                <a:latin typeface="+mj-ea"/>
                <a:ea typeface="+mj-ea"/>
              </a:rPr>
              <a:t>攻撃側</a:t>
            </a:r>
            <a:r>
              <a:rPr lang="ja-JP" altLang="en-US" dirty="0" smtClean="0">
                <a:latin typeface="+mj-ea"/>
                <a:ea typeface="+mj-ea"/>
              </a:rPr>
              <a:t>はどこをどの</a:t>
            </a:r>
            <a:r>
              <a:rPr lang="ja-JP" altLang="en-US" dirty="0" smtClean="0">
                <a:latin typeface="+mj-ea"/>
                <a:ea typeface="+mj-ea"/>
              </a:rPr>
              <a:t>ように攻撃</a:t>
            </a:r>
            <a:r>
              <a:rPr lang="ja-JP" altLang="en-US" dirty="0">
                <a:latin typeface="+mj-ea"/>
                <a:ea typeface="+mj-ea"/>
              </a:rPr>
              <a:t>するの</a:t>
            </a:r>
            <a:r>
              <a:rPr lang="ja-JP" altLang="en-US" dirty="0" smtClean="0">
                <a:latin typeface="+mj-ea"/>
                <a:ea typeface="+mj-ea"/>
              </a:rPr>
              <a:t>が</a:t>
            </a:r>
            <a:r>
              <a:rPr lang="ja-JP" altLang="en-US" dirty="0">
                <a:latin typeface="+mj-ea"/>
                <a:ea typeface="+mj-ea"/>
              </a:rPr>
              <a:t>良い</a:t>
            </a:r>
            <a:r>
              <a:rPr lang="ja-JP" altLang="en-US" dirty="0" smtClean="0">
                <a:latin typeface="+mj-ea"/>
                <a:ea typeface="+mj-ea"/>
              </a:rPr>
              <a:t>か検討する。</a:t>
            </a:r>
            <a:endParaRPr lang="en-US" altLang="ja-JP" dirty="0" smtClean="0">
              <a:latin typeface="+mj-ea"/>
              <a:ea typeface="+mj-ea"/>
            </a:endParaRPr>
          </a:p>
          <a:p>
            <a:r>
              <a:rPr lang="ja-JP" altLang="en-US" dirty="0" smtClean="0">
                <a:latin typeface="+mj-ea"/>
                <a:ea typeface="+mj-ea"/>
              </a:rPr>
              <a:t>防御側もどのように防御するのが</a:t>
            </a:r>
            <a:r>
              <a:rPr lang="ja-JP" altLang="en-US" dirty="0">
                <a:latin typeface="+mj-ea"/>
                <a:ea typeface="+mj-ea"/>
              </a:rPr>
              <a:t>良い</a:t>
            </a:r>
            <a:r>
              <a:rPr lang="ja-JP" altLang="en-US" dirty="0" smtClean="0">
                <a:latin typeface="+mj-ea"/>
                <a:ea typeface="+mj-ea"/>
              </a:rPr>
              <a:t>か検討する。</a:t>
            </a:r>
            <a:endParaRPr lang="en-US" altLang="ja-JP" dirty="0" smtClean="0">
              <a:latin typeface="+mj-ea"/>
              <a:ea typeface="+mj-ea"/>
            </a:endParaRPr>
          </a:p>
          <a:p>
            <a:r>
              <a:rPr lang="ja-JP" altLang="en-US" dirty="0" smtClean="0">
                <a:latin typeface="+mj-ea"/>
                <a:ea typeface="+mj-ea"/>
              </a:rPr>
              <a:t>ゲーム</a:t>
            </a:r>
            <a:r>
              <a:rPr lang="ja-JP" altLang="en-US" dirty="0">
                <a:latin typeface="+mj-ea"/>
                <a:ea typeface="+mj-ea"/>
              </a:rPr>
              <a:t>理論</a:t>
            </a:r>
            <a:r>
              <a:rPr lang="ja-JP" altLang="en-US" dirty="0" smtClean="0">
                <a:latin typeface="+mj-ea"/>
                <a:ea typeface="+mj-ea"/>
              </a:rPr>
              <a:t>は複数人の合理的行動を予測</a:t>
            </a:r>
            <a:r>
              <a:rPr lang="ja-JP" altLang="en-US" dirty="0">
                <a:latin typeface="+mj-ea"/>
                <a:ea typeface="+mj-ea"/>
              </a:rPr>
              <a:t>できる</a:t>
            </a:r>
            <a:r>
              <a:rPr lang="ja-JP" altLang="en-US" dirty="0" smtClean="0">
                <a:latin typeface="+mj-ea"/>
                <a:ea typeface="+mj-ea"/>
              </a:rPr>
              <a:t>。　攻撃</a:t>
            </a:r>
            <a:r>
              <a:rPr lang="ja-JP" altLang="en-US" dirty="0">
                <a:latin typeface="+mj-ea"/>
                <a:ea typeface="+mj-ea"/>
              </a:rPr>
              <a:t>と</a:t>
            </a:r>
            <a:r>
              <a:rPr lang="ja-JP" altLang="en-US" dirty="0" smtClean="0">
                <a:latin typeface="+mj-ea"/>
                <a:ea typeface="+mj-ea"/>
              </a:rPr>
              <a:t>防御がどのようにコスト配分するのが良いか</a:t>
            </a:r>
            <a:r>
              <a:rPr lang="ja-JP" altLang="en-US" dirty="0">
                <a:latin typeface="+mj-ea"/>
                <a:ea typeface="+mj-ea"/>
              </a:rPr>
              <a:t>予想</a:t>
            </a:r>
            <a:r>
              <a:rPr lang="ja-JP" altLang="en-US" dirty="0" smtClean="0">
                <a:latin typeface="+mj-ea"/>
                <a:ea typeface="+mj-ea"/>
              </a:rPr>
              <a:t>できる。</a:t>
            </a:r>
            <a:endParaRPr lang="en-US" altLang="ja-JP" dirty="0" smtClean="0">
              <a:latin typeface="+mj-ea"/>
              <a:ea typeface="+mj-ea"/>
            </a:endParaRPr>
          </a:p>
        </p:txBody>
      </p:sp>
      <p:grpSp>
        <p:nvGrpSpPr>
          <p:cNvPr id="91" name="グループ化 90"/>
          <p:cNvGrpSpPr/>
          <p:nvPr/>
        </p:nvGrpSpPr>
        <p:grpSpPr>
          <a:xfrm>
            <a:off x="107504" y="3717032"/>
            <a:ext cx="8784976" cy="2729644"/>
            <a:chOff x="107504" y="4113076"/>
            <a:chExt cx="8784976" cy="2729644"/>
          </a:xfrm>
        </p:grpSpPr>
        <p:sp>
          <p:nvSpPr>
            <p:cNvPr id="11" name="スマイル 10"/>
            <p:cNvSpPr/>
            <p:nvPr/>
          </p:nvSpPr>
          <p:spPr>
            <a:xfrm>
              <a:off x="858069" y="5157192"/>
              <a:ext cx="914400" cy="9144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31" name="スマイル 30"/>
            <p:cNvSpPr/>
            <p:nvPr/>
          </p:nvSpPr>
          <p:spPr>
            <a:xfrm>
              <a:off x="7294512" y="5157192"/>
              <a:ext cx="914400" cy="914400"/>
            </a:xfrm>
            <a:prstGeom prst="smileyFac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14" name="正方形/長方形 13"/>
            <p:cNvSpPr/>
            <p:nvPr/>
          </p:nvSpPr>
          <p:spPr>
            <a:xfrm>
              <a:off x="4464496" y="4941168"/>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防</a:t>
              </a:r>
              <a:r>
                <a:rPr kumimoji="1" lang="en-US" altLang="ja-JP" dirty="0" smtClean="0">
                  <a:latin typeface="+mj-ea"/>
                  <a:ea typeface="+mj-ea"/>
                </a:rPr>
                <a:t>2</a:t>
              </a:r>
              <a:endParaRPr kumimoji="1" lang="ja-JP" altLang="en-US" dirty="0">
                <a:latin typeface="+mj-ea"/>
                <a:ea typeface="+mj-ea"/>
              </a:endParaRPr>
            </a:p>
          </p:txBody>
        </p:sp>
        <p:sp>
          <p:nvSpPr>
            <p:cNvPr id="36" name="正方形/長方形 35"/>
            <p:cNvSpPr/>
            <p:nvPr/>
          </p:nvSpPr>
          <p:spPr>
            <a:xfrm>
              <a:off x="4896544" y="5445224"/>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防</a:t>
              </a:r>
              <a:r>
                <a:rPr kumimoji="1" lang="en-US" altLang="ja-JP" dirty="0" smtClean="0">
                  <a:latin typeface="+mj-ea"/>
                  <a:ea typeface="+mj-ea"/>
                </a:rPr>
                <a:t>3</a:t>
              </a:r>
              <a:endParaRPr kumimoji="1" lang="ja-JP" altLang="en-US" dirty="0">
                <a:latin typeface="+mj-ea"/>
                <a:ea typeface="+mj-ea"/>
              </a:endParaRPr>
            </a:p>
          </p:txBody>
        </p:sp>
        <p:sp>
          <p:nvSpPr>
            <p:cNvPr id="37" name="正方形/長方形 36"/>
            <p:cNvSpPr/>
            <p:nvPr/>
          </p:nvSpPr>
          <p:spPr>
            <a:xfrm>
              <a:off x="5256584" y="5949280"/>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防</a:t>
              </a:r>
              <a:r>
                <a:rPr kumimoji="1" lang="en-US" altLang="ja-JP" dirty="0" smtClean="0">
                  <a:latin typeface="+mj-ea"/>
                  <a:ea typeface="+mj-ea"/>
                </a:rPr>
                <a:t>4</a:t>
              </a:r>
              <a:endParaRPr kumimoji="1" lang="ja-JP" altLang="en-US" dirty="0">
                <a:latin typeface="+mj-ea"/>
                <a:ea typeface="+mj-ea"/>
              </a:endParaRPr>
            </a:p>
          </p:txBody>
        </p:sp>
        <p:sp>
          <p:nvSpPr>
            <p:cNvPr id="38" name="正方形/長方形 37"/>
            <p:cNvSpPr/>
            <p:nvPr/>
          </p:nvSpPr>
          <p:spPr>
            <a:xfrm>
              <a:off x="4104456" y="4437112"/>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防</a:t>
              </a:r>
              <a:r>
                <a:rPr kumimoji="1" lang="en-US" altLang="ja-JP" dirty="0" smtClean="0">
                  <a:latin typeface="+mj-ea"/>
                  <a:ea typeface="+mj-ea"/>
                </a:rPr>
                <a:t>1</a:t>
              </a:r>
              <a:endParaRPr kumimoji="1" lang="ja-JP" altLang="en-US" dirty="0">
                <a:latin typeface="+mj-ea"/>
                <a:ea typeface="+mj-ea"/>
              </a:endParaRPr>
            </a:p>
          </p:txBody>
        </p:sp>
        <p:sp>
          <p:nvSpPr>
            <p:cNvPr id="39" name="正方形/長方形 38"/>
            <p:cNvSpPr/>
            <p:nvPr/>
          </p:nvSpPr>
          <p:spPr>
            <a:xfrm>
              <a:off x="5616624" y="6453336"/>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防</a:t>
              </a:r>
              <a:r>
                <a:rPr kumimoji="1" lang="en-US" altLang="ja-JP" dirty="0" smtClean="0">
                  <a:latin typeface="+mj-ea"/>
                  <a:ea typeface="+mj-ea"/>
                </a:rPr>
                <a:t>5</a:t>
              </a:r>
              <a:endParaRPr kumimoji="1" lang="ja-JP" altLang="en-US" dirty="0">
                <a:latin typeface="+mj-ea"/>
                <a:ea typeface="+mj-ea"/>
              </a:endParaRPr>
            </a:p>
          </p:txBody>
        </p:sp>
        <p:sp>
          <p:nvSpPr>
            <p:cNvPr id="40" name="正方形/長方形 39"/>
            <p:cNvSpPr/>
            <p:nvPr/>
          </p:nvSpPr>
          <p:spPr>
            <a:xfrm>
              <a:off x="4752528" y="4437112"/>
              <a:ext cx="82809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情報</a:t>
              </a:r>
              <a:r>
                <a:rPr kumimoji="1" lang="en-US" altLang="ja-JP" dirty="0" smtClean="0">
                  <a:latin typeface="+mj-ea"/>
                  <a:ea typeface="+mj-ea"/>
                </a:rPr>
                <a:t>1</a:t>
              </a:r>
              <a:endParaRPr kumimoji="1" lang="ja-JP" altLang="en-US" dirty="0">
                <a:latin typeface="+mj-ea"/>
                <a:ea typeface="+mj-ea"/>
              </a:endParaRPr>
            </a:p>
          </p:txBody>
        </p:sp>
        <p:sp>
          <p:nvSpPr>
            <p:cNvPr id="41" name="正方形/長方形 40"/>
            <p:cNvSpPr/>
            <p:nvPr/>
          </p:nvSpPr>
          <p:spPr>
            <a:xfrm>
              <a:off x="5112568" y="4941168"/>
              <a:ext cx="82809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情報</a:t>
              </a:r>
              <a:r>
                <a:rPr kumimoji="1" lang="en-US" altLang="ja-JP" dirty="0" smtClean="0">
                  <a:latin typeface="+mj-ea"/>
                  <a:ea typeface="+mj-ea"/>
                </a:rPr>
                <a:t>2</a:t>
              </a:r>
              <a:endParaRPr kumimoji="1" lang="ja-JP" altLang="en-US" dirty="0">
                <a:latin typeface="+mj-ea"/>
                <a:ea typeface="+mj-ea"/>
              </a:endParaRPr>
            </a:p>
          </p:txBody>
        </p:sp>
        <p:sp>
          <p:nvSpPr>
            <p:cNvPr id="42" name="正方形/長方形 41"/>
            <p:cNvSpPr/>
            <p:nvPr/>
          </p:nvSpPr>
          <p:spPr>
            <a:xfrm>
              <a:off x="5616624" y="5445224"/>
              <a:ext cx="82809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情報</a:t>
              </a:r>
              <a:r>
                <a:rPr kumimoji="1" lang="en-US" altLang="ja-JP" dirty="0" smtClean="0">
                  <a:latin typeface="+mj-ea"/>
                  <a:ea typeface="+mj-ea"/>
                </a:rPr>
                <a:t>3</a:t>
              </a:r>
              <a:endParaRPr kumimoji="1" lang="ja-JP" altLang="en-US" dirty="0">
                <a:latin typeface="+mj-ea"/>
                <a:ea typeface="+mj-ea"/>
              </a:endParaRPr>
            </a:p>
          </p:txBody>
        </p:sp>
        <p:sp>
          <p:nvSpPr>
            <p:cNvPr id="43" name="正方形/長方形 42"/>
            <p:cNvSpPr/>
            <p:nvPr/>
          </p:nvSpPr>
          <p:spPr>
            <a:xfrm>
              <a:off x="5904656" y="5949280"/>
              <a:ext cx="82809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情報</a:t>
              </a:r>
              <a:r>
                <a:rPr kumimoji="1" lang="en-US" altLang="ja-JP" dirty="0" smtClean="0">
                  <a:latin typeface="+mj-ea"/>
                  <a:ea typeface="+mj-ea"/>
                </a:rPr>
                <a:t>4</a:t>
              </a:r>
              <a:endParaRPr kumimoji="1" lang="ja-JP" altLang="en-US" dirty="0">
                <a:latin typeface="+mj-ea"/>
                <a:ea typeface="+mj-ea"/>
              </a:endParaRPr>
            </a:p>
          </p:txBody>
        </p:sp>
        <p:sp>
          <p:nvSpPr>
            <p:cNvPr id="44" name="正方形/長方形 43"/>
            <p:cNvSpPr/>
            <p:nvPr/>
          </p:nvSpPr>
          <p:spPr>
            <a:xfrm>
              <a:off x="6264696" y="6453336"/>
              <a:ext cx="82809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情報</a:t>
              </a:r>
              <a:r>
                <a:rPr kumimoji="1" lang="en-US" altLang="ja-JP" dirty="0" smtClean="0">
                  <a:latin typeface="+mj-ea"/>
                  <a:ea typeface="+mj-ea"/>
                </a:rPr>
                <a:t>5</a:t>
              </a:r>
              <a:endParaRPr kumimoji="1" lang="ja-JP" altLang="en-US" dirty="0">
                <a:latin typeface="+mj-ea"/>
                <a:ea typeface="+mj-ea"/>
              </a:endParaRPr>
            </a:p>
          </p:txBody>
        </p:sp>
        <p:sp>
          <p:nvSpPr>
            <p:cNvPr id="45" name="正方形/長方形 44"/>
            <p:cNvSpPr/>
            <p:nvPr/>
          </p:nvSpPr>
          <p:spPr>
            <a:xfrm>
              <a:off x="2388239" y="4941168"/>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mj-ea"/>
                  <a:ea typeface="+mj-ea"/>
                </a:rPr>
                <a:t>攻</a:t>
              </a:r>
              <a:r>
                <a:rPr kumimoji="1" lang="en-US" altLang="ja-JP" dirty="0" smtClean="0">
                  <a:latin typeface="+mj-ea"/>
                  <a:ea typeface="+mj-ea"/>
                </a:rPr>
                <a:t>2</a:t>
              </a:r>
              <a:endParaRPr kumimoji="1" lang="ja-JP" altLang="en-US" dirty="0">
                <a:latin typeface="+mj-ea"/>
                <a:ea typeface="+mj-ea"/>
              </a:endParaRPr>
            </a:p>
          </p:txBody>
        </p:sp>
        <p:sp>
          <p:nvSpPr>
            <p:cNvPr id="46" name="正方形/長方形 45"/>
            <p:cNvSpPr/>
            <p:nvPr/>
          </p:nvSpPr>
          <p:spPr>
            <a:xfrm>
              <a:off x="2820287" y="5445224"/>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mj-ea"/>
                  <a:ea typeface="+mj-ea"/>
                </a:rPr>
                <a:t>攻</a:t>
              </a:r>
              <a:r>
                <a:rPr lang="en-US" altLang="ja-JP" dirty="0" smtClean="0">
                  <a:latin typeface="+mj-ea"/>
                  <a:ea typeface="+mj-ea"/>
                </a:rPr>
                <a:t>3</a:t>
              </a:r>
              <a:endParaRPr kumimoji="1" lang="ja-JP" altLang="en-US" dirty="0">
                <a:latin typeface="+mj-ea"/>
                <a:ea typeface="+mj-ea"/>
              </a:endParaRPr>
            </a:p>
          </p:txBody>
        </p:sp>
        <p:sp>
          <p:nvSpPr>
            <p:cNvPr id="47" name="正方形/長方形 46"/>
            <p:cNvSpPr/>
            <p:nvPr/>
          </p:nvSpPr>
          <p:spPr>
            <a:xfrm>
              <a:off x="3180327" y="5949280"/>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攻</a:t>
              </a:r>
              <a:r>
                <a:rPr kumimoji="1" lang="en-US" altLang="ja-JP" dirty="0" smtClean="0">
                  <a:latin typeface="+mj-ea"/>
                  <a:ea typeface="+mj-ea"/>
                </a:rPr>
                <a:t>4</a:t>
              </a:r>
              <a:endParaRPr kumimoji="1" lang="ja-JP" altLang="en-US" dirty="0">
                <a:latin typeface="+mj-ea"/>
                <a:ea typeface="+mj-ea"/>
              </a:endParaRPr>
            </a:p>
          </p:txBody>
        </p:sp>
        <p:sp>
          <p:nvSpPr>
            <p:cNvPr id="48" name="正方形/長方形 47"/>
            <p:cNvSpPr/>
            <p:nvPr/>
          </p:nvSpPr>
          <p:spPr>
            <a:xfrm>
              <a:off x="2028199" y="4437112"/>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mj-ea"/>
                  <a:ea typeface="+mj-ea"/>
                </a:rPr>
                <a:t>攻</a:t>
              </a:r>
              <a:r>
                <a:rPr kumimoji="1" lang="en-US" altLang="ja-JP" dirty="0" smtClean="0">
                  <a:latin typeface="+mj-ea"/>
                  <a:ea typeface="+mj-ea"/>
                </a:rPr>
                <a:t>1</a:t>
              </a:r>
              <a:endParaRPr kumimoji="1" lang="ja-JP" altLang="en-US" dirty="0">
                <a:latin typeface="+mj-ea"/>
                <a:ea typeface="+mj-ea"/>
              </a:endParaRPr>
            </a:p>
          </p:txBody>
        </p:sp>
        <p:sp>
          <p:nvSpPr>
            <p:cNvPr id="49" name="正方形/長方形 48"/>
            <p:cNvSpPr/>
            <p:nvPr/>
          </p:nvSpPr>
          <p:spPr>
            <a:xfrm>
              <a:off x="3540367" y="6453336"/>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攻</a:t>
              </a:r>
              <a:r>
                <a:rPr kumimoji="1" lang="en-US" altLang="ja-JP" dirty="0" smtClean="0">
                  <a:latin typeface="+mj-ea"/>
                  <a:ea typeface="+mj-ea"/>
                </a:rPr>
                <a:t>5</a:t>
              </a:r>
              <a:endParaRPr kumimoji="1" lang="ja-JP" altLang="en-US" dirty="0">
                <a:latin typeface="+mj-ea"/>
                <a:ea typeface="+mj-ea"/>
              </a:endParaRPr>
            </a:p>
          </p:txBody>
        </p:sp>
        <p:cxnSp>
          <p:nvCxnSpPr>
            <p:cNvPr id="23" name="直線矢印コネクタ 22"/>
            <p:cNvCxnSpPr>
              <a:stCxn id="48" idx="3"/>
              <a:endCxn id="38" idx="1"/>
            </p:cNvCxnSpPr>
            <p:nvPr/>
          </p:nvCxnSpPr>
          <p:spPr>
            <a:xfrm>
              <a:off x="2586261" y="4617132"/>
              <a:ext cx="15181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45" idx="3"/>
              <a:endCxn id="14" idx="1"/>
            </p:cNvCxnSpPr>
            <p:nvPr/>
          </p:nvCxnSpPr>
          <p:spPr>
            <a:xfrm>
              <a:off x="2946301" y="5121188"/>
              <a:ext cx="15181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46" idx="3"/>
              <a:endCxn id="36" idx="1"/>
            </p:cNvCxnSpPr>
            <p:nvPr/>
          </p:nvCxnSpPr>
          <p:spPr>
            <a:xfrm>
              <a:off x="3378349" y="5625244"/>
              <a:ext cx="15181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stCxn id="47" idx="3"/>
              <a:endCxn id="37" idx="1"/>
            </p:cNvCxnSpPr>
            <p:nvPr/>
          </p:nvCxnSpPr>
          <p:spPr>
            <a:xfrm>
              <a:off x="3738389" y="6129300"/>
              <a:ext cx="15181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a:stCxn id="49" idx="3"/>
              <a:endCxn id="39" idx="1"/>
            </p:cNvCxnSpPr>
            <p:nvPr/>
          </p:nvCxnSpPr>
          <p:spPr>
            <a:xfrm>
              <a:off x="4098429" y="6633356"/>
              <a:ext cx="15181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1" idx="7"/>
              <a:endCxn id="48" idx="1"/>
            </p:cNvCxnSpPr>
            <p:nvPr/>
          </p:nvCxnSpPr>
          <p:spPr>
            <a:xfrm flipV="1">
              <a:off x="1638558" y="4617132"/>
              <a:ext cx="389641" cy="673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11" idx="7"/>
              <a:endCxn id="45" idx="1"/>
            </p:cNvCxnSpPr>
            <p:nvPr/>
          </p:nvCxnSpPr>
          <p:spPr>
            <a:xfrm flipV="1">
              <a:off x="1638558" y="5121188"/>
              <a:ext cx="749681" cy="169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11" idx="6"/>
              <a:endCxn id="46" idx="1"/>
            </p:cNvCxnSpPr>
            <p:nvPr/>
          </p:nvCxnSpPr>
          <p:spPr>
            <a:xfrm>
              <a:off x="1772469" y="5614392"/>
              <a:ext cx="1047818"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11" idx="5"/>
              <a:endCxn id="47" idx="1"/>
            </p:cNvCxnSpPr>
            <p:nvPr/>
          </p:nvCxnSpPr>
          <p:spPr>
            <a:xfrm>
              <a:off x="1638558" y="5937681"/>
              <a:ext cx="1541769" cy="191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11" idx="5"/>
              <a:endCxn id="49" idx="1"/>
            </p:cNvCxnSpPr>
            <p:nvPr/>
          </p:nvCxnSpPr>
          <p:spPr>
            <a:xfrm>
              <a:off x="1638558" y="5937681"/>
              <a:ext cx="1901809" cy="69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31" idx="1"/>
              <a:endCxn id="40" idx="3"/>
            </p:cNvCxnSpPr>
            <p:nvPr/>
          </p:nvCxnSpPr>
          <p:spPr>
            <a:xfrm flipH="1" flipV="1">
              <a:off x="5580620" y="4617132"/>
              <a:ext cx="1847803" cy="673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31" idx="1"/>
              <a:endCxn id="41" idx="3"/>
            </p:cNvCxnSpPr>
            <p:nvPr/>
          </p:nvCxnSpPr>
          <p:spPr>
            <a:xfrm flipH="1" flipV="1">
              <a:off x="5940660" y="5121188"/>
              <a:ext cx="1487763" cy="169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31" idx="2"/>
              <a:endCxn id="42" idx="3"/>
            </p:cNvCxnSpPr>
            <p:nvPr/>
          </p:nvCxnSpPr>
          <p:spPr>
            <a:xfrm flipH="1">
              <a:off x="6444716" y="5614392"/>
              <a:ext cx="849796"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31" idx="3"/>
              <a:endCxn id="44" idx="3"/>
            </p:cNvCxnSpPr>
            <p:nvPr/>
          </p:nvCxnSpPr>
          <p:spPr>
            <a:xfrm flipH="1">
              <a:off x="7092788" y="5937681"/>
              <a:ext cx="335635" cy="69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31" idx="3"/>
              <a:endCxn id="43" idx="3"/>
            </p:cNvCxnSpPr>
            <p:nvPr/>
          </p:nvCxnSpPr>
          <p:spPr>
            <a:xfrm flipH="1">
              <a:off x="6732748" y="5937681"/>
              <a:ext cx="695675" cy="191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6" name="四角形吹き出し 75"/>
            <p:cNvSpPr/>
            <p:nvPr/>
          </p:nvSpPr>
          <p:spPr>
            <a:xfrm>
              <a:off x="107504" y="4416152"/>
              <a:ext cx="1689652" cy="705036"/>
            </a:xfrm>
            <a:prstGeom prst="wedgeRectCallout">
              <a:avLst>
                <a:gd name="adj1" fmla="val -9205"/>
                <a:gd name="adj2" fmla="val 151394"/>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mj-ea"/>
                  <a:ea typeface="+mj-ea"/>
                </a:rPr>
                <a:t>ど</a:t>
              </a:r>
              <a:r>
                <a:rPr lang="ja-JP" altLang="en-US" dirty="0" smtClean="0">
                  <a:latin typeface="+mj-ea"/>
                  <a:ea typeface="+mj-ea"/>
                </a:rPr>
                <a:t>の</a:t>
              </a:r>
              <a:r>
                <a:rPr lang="ja-JP" altLang="en-US" dirty="0">
                  <a:latin typeface="+mj-ea"/>
                  <a:ea typeface="+mj-ea"/>
                </a:rPr>
                <a:t>攻撃</a:t>
              </a:r>
              <a:r>
                <a:rPr lang="ja-JP" altLang="en-US" dirty="0" smtClean="0">
                  <a:latin typeface="+mj-ea"/>
                  <a:ea typeface="+mj-ea"/>
                </a:rPr>
                <a:t>に力をいれる？</a:t>
              </a:r>
              <a:endParaRPr kumimoji="1" lang="ja-JP" altLang="en-US" dirty="0">
                <a:latin typeface="+mj-ea"/>
                <a:ea typeface="+mj-ea"/>
              </a:endParaRPr>
            </a:p>
          </p:txBody>
        </p:sp>
        <p:sp>
          <p:nvSpPr>
            <p:cNvPr id="77" name="角丸四角形吹き出し 76"/>
            <p:cNvSpPr/>
            <p:nvPr/>
          </p:nvSpPr>
          <p:spPr>
            <a:xfrm>
              <a:off x="6732748" y="4113076"/>
              <a:ext cx="1764196" cy="684076"/>
            </a:xfrm>
            <a:prstGeom prst="wedgeRoundRectCallout">
              <a:avLst>
                <a:gd name="adj1" fmla="val -13499"/>
                <a:gd name="adj2" fmla="val 118196"/>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j-ea"/>
                  <a:ea typeface="+mj-ea"/>
                </a:rPr>
                <a:t>どの情報を優先して守る？</a:t>
              </a:r>
              <a:endParaRPr kumimoji="1" lang="ja-JP" altLang="en-US" dirty="0">
                <a:latin typeface="+mj-ea"/>
                <a:ea typeface="+mj-ea"/>
              </a:endParaRPr>
            </a:p>
          </p:txBody>
        </p:sp>
        <p:sp>
          <p:nvSpPr>
            <p:cNvPr id="78" name="角丸四角形吹き出し 77"/>
            <p:cNvSpPr/>
            <p:nvPr/>
          </p:nvSpPr>
          <p:spPr>
            <a:xfrm>
              <a:off x="542281" y="6244952"/>
              <a:ext cx="1683940" cy="597768"/>
            </a:xfrm>
            <a:prstGeom prst="wedgeRoundRectCallout">
              <a:avLst>
                <a:gd name="adj1" fmla="val -8295"/>
                <a:gd name="adj2" fmla="val -9046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mj-ea"/>
                  <a:ea typeface="+mj-ea"/>
                </a:rPr>
                <a:t>一番</a:t>
              </a:r>
              <a:r>
                <a:rPr lang="ja-JP" altLang="en-US" dirty="0">
                  <a:latin typeface="+mj-ea"/>
                  <a:ea typeface="+mj-ea"/>
                </a:rPr>
                <a:t>得したい</a:t>
              </a:r>
              <a:endParaRPr kumimoji="1" lang="ja-JP" altLang="en-US" dirty="0">
                <a:latin typeface="+mj-ea"/>
                <a:ea typeface="+mj-ea"/>
              </a:endParaRPr>
            </a:p>
          </p:txBody>
        </p:sp>
        <p:sp>
          <p:nvSpPr>
            <p:cNvPr id="79" name="四角形吹き出し 78"/>
            <p:cNvSpPr/>
            <p:nvPr/>
          </p:nvSpPr>
          <p:spPr>
            <a:xfrm>
              <a:off x="7200800" y="6274296"/>
              <a:ext cx="1691680" cy="568424"/>
            </a:xfrm>
            <a:prstGeom prst="wedgeRectCallout">
              <a:avLst>
                <a:gd name="adj1" fmla="val -24379"/>
                <a:gd name="adj2" fmla="val -95014"/>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mj-ea"/>
                  <a:ea typeface="+mj-ea"/>
                </a:rPr>
                <a:t>全部</a:t>
              </a:r>
              <a:r>
                <a:rPr lang="ja-JP" altLang="en-US" dirty="0">
                  <a:latin typeface="+mj-ea"/>
                  <a:ea typeface="+mj-ea"/>
                </a:rPr>
                <a:t>守りたい</a:t>
              </a:r>
              <a:endParaRPr kumimoji="1" lang="ja-JP" altLang="en-US" dirty="0">
                <a:latin typeface="+mj-ea"/>
                <a:ea typeface="+mj-ea"/>
              </a:endParaRPr>
            </a:p>
          </p:txBody>
        </p:sp>
      </p:grpSp>
      <p:sp>
        <p:nvSpPr>
          <p:cNvPr id="92" name="テキスト ボックス 91"/>
          <p:cNvSpPr txBox="1"/>
          <p:nvPr/>
        </p:nvSpPr>
        <p:spPr>
          <a:xfrm>
            <a:off x="814517" y="6516052"/>
            <a:ext cx="877163" cy="369332"/>
          </a:xfrm>
          <a:prstGeom prst="rect">
            <a:avLst/>
          </a:prstGeom>
          <a:noFill/>
        </p:spPr>
        <p:txBody>
          <a:bodyPr wrap="none" rtlCol="0">
            <a:spAutoFit/>
          </a:bodyPr>
          <a:lstStyle/>
          <a:p>
            <a:r>
              <a:rPr kumimoji="1" lang="ja-JP" altLang="en-US" dirty="0" smtClean="0">
                <a:latin typeface="+mj-ea"/>
                <a:ea typeface="+mj-ea"/>
              </a:rPr>
              <a:t>攻撃側</a:t>
            </a:r>
            <a:endParaRPr kumimoji="1" lang="ja-JP" altLang="en-US" dirty="0">
              <a:latin typeface="+mj-ea"/>
              <a:ea typeface="+mj-ea"/>
            </a:endParaRPr>
          </a:p>
        </p:txBody>
      </p:sp>
      <p:sp>
        <p:nvSpPr>
          <p:cNvPr id="93" name="テキスト ボックス 92"/>
          <p:cNvSpPr txBox="1"/>
          <p:nvPr/>
        </p:nvSpPr>
        <p:spPr>
          <a:xfrm>
            <a:off x="7367245" y="6516052"/>
            <a:ext cx="877163" cy="369332"/>
          </a:xfrm>
          <a:prstGeom prst="rect">
            <a:avLst/>
          </a:prstGeom>
          <a:noFill/>
        </p:spPr>
        <p:txBody>
          <a:bodyPr wrap="none" rtlCol="0">
            <a:spAutoFit/>
          </a:bodyPr>
          <a:lstStyle/>
          <a:p>
            <a:r>
              <a:rPr kumimoji="1" lang="ja-JP" altLang="en-US" dirty="0" smtClean="0">
                <a:latin typeface="+mj-ea"/>
                <a:ea typeface="+mj-ea"/>
              </a:rPr>
              <a:t>防御側</a:t>
            </a:r>
            <a:endParaRPr kumimoji="1" lang="ja-JP" altLang="en-US" dirty="0">
              <a:latin typeface="+mj-ea"/>
              <a:ea typeface="+mj-ea"/>
            </a:endParaRPr>
          </a:p>
        </p:txBody>
      </p:sp>
    </p:spTree>
    <p:extLst>
      <p:ext uri="{BB962C8B-B14F-4D97-AF65-F5344CB8AC3E}">
        <p14:creationId xmlns:p14="http://schemas.microsoft.com/office/powerpoint/2010/main" val="1188870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ゲーム理論によって分かる事</a:t>
            </a:r>
            <a:endParaRPr kumimoji="1" lang="ja-JP" altLang="en-US" dirty="0">
              <a:latin typeface="+mj-ea"/>
            </a:endParaRPr>
          </a:p>
        </p:txBody>
      </p:sp>
      <p:sp>
        <p:nvSpPr>
          <p:cNvPr id="3" name="コンテンツ プレースホルダー 2"/>
          <p:cNvSpPr>
            <a:spLocks noGrp="1"/>
          </p:cNvSpPr>
          <p:nvPr>
            <p:ph idx="1"/>
          </p:nvPr>
        </p:nvSpPr>
        <p:spPr/>
        <p:txBody>
          <a:bodyPr/>
          <a:lstStyle/>
          <a:p>
            <a:r>
              <a:rPr kumimoji="1" lang="ja-JP" altLang="en-US" dirty="0" smtClean="0">
                <a:latin typeface="+mj-ea"/>
                <a:ea typeface="+mj-ea"/>
              </a:rPr>
              <a:t>攻撃と防御</a:t>
            </a:r>
            <a:r>
              <a:rPr lang="ja-JP" altLang="en-US" dirty="0" smtClean="0">
                <a:latin typeface="+mj-ea"/>
                <a:ea typeface="+mj-ea"/>
              </a:rPr>
              <a:t>が</a:t>
            </a:r>
            <a:r>
              <a:rPr kumimoji="1" lang="ja-JP" altLang="en-US" dirty="0" smtClean="0">
                <a:latin typeface="+mj-ea"/>
                <a:ea typeface="+mj-ea"/>
              </a:rPr>
              <a:t>どのくらいの力を使い、</a:t>
            </a:r>
            <a:r>
              <a:rPr lang="ja-JP" altLang="en-US" dirty="0">
                <a:latin typeface="+mj-ea"/>
                <a:ea typeface="+mj-ea"/>
              </a:rPr>
              <a:t>どれ</a:t>
            </a:r>
            <a:r>
              <a:rPr lang="ja-JP" altLang="en-US" dirty="0" smtClean="0">
                <a:latin typeface="+mj-ea"/>
                <a:ea typeface="+mj-ea"/>
              </a:rPr>
              <a:t>だけ費用が必要か予想できる</a:t>
            </a:r>
            <a:endParaRPr lang="en-US" altLang="ja-JP" dirty="0" smtClean="0">
              <a:latin typeface="+mj-ea"/>
              <a:ea typeface="+mj-ea"/>
            </a:endParaRPr>
          </a:p>
          <a:p>
            <a:r>
              <a:rPr kumimoji="1" lang="ja-JP" altLang="en-US" dirty="0" smtClean="0">
                <a:latin typeface="+mj-ea"/>
                <a:ea typeface="+mj-ea"/>
              </a:rPr>
              <a:t>攻撃を受けたときにどのくらいの利益損失</a:t>
            </a:r>
            <a:r>
              <a:rPr lang="ja-JP" altLang="en-US" dirty="0">
                <a:latin typeface="+mj-ea"/>
                <a:ea typeface="+mj-ea"/>
              </a:rPr>
              <a:t>か</a:t>
            </a:r>
            <a:r>
              <a:rPr kumimoji="1" lang="ja-JP" altLang="en-US" dirty="0" smtClean="0">
                <a:latin typeface="+mj-ea"/>
                <a:ea typeface="+mj-ea"/>
              </a:rPr>
              <a:t>予想できる</a:t>
            </a:r>
            <a:endParaRPr kumimoji="1" lang="en-US" altLang="ja-JP" dirty="0" smtClean="0">
              <a:latin typeface="+mj-ea"/>
              <a:ea typeface="+mj-ea"/>
            </a:endParaRPr>
          </a:p>
          <a:p>
            <a:r>
              <a:rPr kumimoji="1" lang="ja-JP" altLang="en-US" dirty="0" smtClean="0">
                <a:latin typeface="+mj-ea"/>
                <a:ea typeface="+mj-ea"/>
              </a:rPr>
              <a:t>損失を出さないために必要となる対策費用が予想できる</a:t>
            </a:r>
            <a:endParaRPr kumimoji="1" lang="ja-JP" altLang="en-US" dirty="0">
              <a:latin typeface="+mj-ea"/>
              <a:ea typeface="+mj-ea"/>
            </a:endParaRPr>
          </a:p>
        </p:txBody>
      </p:sp>
    </p:spTree>
    <p:extLst>
      <p:ext uri="{BB962C8B-B14F-4D97-AF65-F5344CB8AC3E}">
        <p14:creationId xmlns:p14="http://schemas.microsoft.com/office/powerpoint/2010/main" val="2920286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994048"/>
            <a:ext cx="8229600" cy="1066800"/>
          </a:xfrm>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84584" y="1984208"/>
            <a:ext cx="8686800" cy="4325112"/>
          </a:xfrm>
        </p:spPr>
        <p:txBody>
          <a:bodyPr/>
          <a:lstStyle/>
          <a:p>
            <a:pPr marL="109728" indent="0">
              <a:buNone/>
            </a:pPr>
            <a:r>
              <a:rPr lang="ja-JP" altLang="en-US" dirty="0">
                <a:latin typeface="+mj-ea"/>
                <a:ea typeface="+mj-ea"/>
              </a:rPr>
              <a:t>ゲーム理論</a:t>
            </a:r>
            <a:r>
              <a:rPr lang="ja-JP" altLang="en-US" dirty="0" smtClean="0">
                <a:latin typeface="+mj-ea"/>
                <a:ea typeface="+mj-ea"/>
              </a:rPr>
              <a:t>を用いて効率的な防御策を組み立てる。</a:t>
            </a:r>
            <a:endParaRPr lang="en-US" altLang="ja-JP" dirty="0" smtClean="0">
              <a:latin typeface="+mj-ea"/>
              <a:ea typeface="+mj-ea"/>
            </a:endParaRPr>
          </a:p>
          <a:p>
            <a:pPr marL="109728" indent="0">
              <a:buNone/>
            </a:pPr>
            <a:endParaRPr lang="en-US" altLang="ja-JP" dirty="0" smtClean="0">
              <a:latin typeface="+mj-ea"/>
              <a:ea typeface="+mj-ea"/>
            </a:endParaRPr>
          </a:p>
          <a:p>
            <a:pPr marL="109728" indent="0">
              <a:buNone/>
            </a:pPr>
            <a:r>
              <a:rPr lang="ja-JP" altLang="en-US" dirty="0">
                <a:latin typeface="+mj-ea"/>
                <a:ea typeface="+mj-ea"/>
              </a:rPr>
              <a:t>損失</a:t>
            </a:r>
            <a:r>
              <a:rPr lang="ja-JP" altLang="en-US" dirty="0" smtClean="0">
                <a:latin typeface="+mj-ea"/>
                <a:ea typeface="+mj-ea"/>
              </a:rPr>
              <a:t>が最小となるような防御策にし、防御策で使用する費用と、損失をなくす対策費用の合計を最小化することを目指す。</a:t>
            </a:r>
            <a:endParaRPr lang="en-US" altLang="ja-JP" dirty="0">
              <a:latin typeface="+mj-ea"/>
            </a:endParaRPr>
          </a:p>
          <a:p>
            <a:endParaRPr lang="en-US" altLang="ja-JP" dirty="0">
              <a:latin typeface="+mj-ea"/>
              <a:ea typeface="+mj-ea"/>
            </a:endParaRPr>
          </a:p>
        </p:txBody>
      </p:sp>
    </p:spTree>
    <p:extLst>
      <p:ext uri="{BB962C8B-B14F-4D97-AF65-F5344CB8AC3E}">
        <p14:creationId xmlns:p14="http://schemas.microsoft.com/office/powerpoint/2010/main" val="2485177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ゲームの流れ</a:t>
            </a:r>
            <a:endParaRPr kumimoji="1" lang="ja-JP" altLang="en-US" dirty="0">
              <a:latin typeface="+mj-ea"/>
            </a:endParaRPr>
          </a:p>
        </p:txBody>
      </p:sp>
      <p:sp>
        <p:nvSpPr>
          <p:cNvPr id="3" name="コンテンツ プレースホルダー 2"/>
          <p:cNvSpPr>
            <a:spLocks noGrp="1"/>
          </p:cNvSpPr>
          <p:nvPr>
            <p:ph idx="1"/>
          </p:nvPr>
        </p:nvSpPr>
        <p:spPr/>
        <p:txBody>
          <a:bodyPr>
            <a:normAutofit/>
          </a:bodyPr>
          <a:lstStyle/>
          <a:p>
            <a:pPr marL="624078" indent="-514350">
              <a:buFont typeface="+mj-lt"/>
              <a:buAutoNum type="arabicPeriod"/>
            </a:pPr>
            <a:r>
              <a:rPr kumimoji="1" lang="ja-JP" altLang="en-US" dirty="0" smtClean="0">
                <a:latin typeface="+mj-ea"/>
                <a:ea typeface="+mj-ea"/>
              </a:rPr>
              <a:t>攻撃と防御の戦略を考える</a:t>
            </a:r>
            <a:endParaRPr lang="en-US" altLang="ja-JP" dirty="0">
              <a:latin typeface="+mj-ea"/>
              <a:ea typeface="+mj-ea"/>
            </a:endParaRPr>
          </a:p>
          <a:p>
            <a:pPr marL="624078" indent="-514350">
              <a:buFont typeface="+mj-lt"/>
              <a:buAutoNum type="arabicPeriod"/>
            </a:pPr>
            <a:r>
              <a:rPr lang="ja-JP" altLang="en-US" dirty="0" smtClean="0">
                <a:latin typeface="+mj-ea"/>
                <a:ea typeface="+mj-ea"/>
              </a:rPr>
              <a:t>攻撃と防御で交戦を予想する</a:t>
            </a:r>
            <a:endParaRPr lang="en-US" altLang="ja-JP" dirty="0" smtClean="0">
              <a:latin typeface="+mj-ea"/>
              <a:ea typeface="+mj-ea"/>
            </a:endParaRPr>
          </a:p>
          <a:p>
            <a:pPr marL="624078" indent="-514350">
              <a:buFont typeface="+mj-lt"/>
              <a:buAutoNum type="arabicPeriod"/>
            </a:pPr>
            <a:r>
              <a:rPr lang="ja-JP" altLang="en-US" dirty="0" smtClean="0">
                <a:latin typeface="+mj-ea"/>
                <a:ea typeface="+mj-ea"/>
              </a:rPr>
              <a:t>利益損失を求めどの様にコストを分配</a:t>
            </a:r>
            <a:r>
              <a:rPr lang="ja-JP" altLang="en-US" dirty="0">
                <a:latin typeface="+mj-ea"/>
                <a:ea typeface="+mj-ea"/>
              </a:rPr>
              <a:t>する</a:t>
            </a:r>
            <a:r>
              <a:rPr lang="ja-JP" altLang="en-US" dirty="0" smtClean="0">
                <a:latin typeface="+mj-ea"/>
                <a:ea typeface="+mj-ea"/>
              </a:rPr>
              <a:t>と</a:t>
            </a:r>
            <a:r>
              <a:rPr lang="ja-JP" altLang="en-US" dirty="0">
                <a:latin typeface="+mj-ea"/>
                <a:ea typeface="+mj-ea"/>
              </a:rPr>
              <a:t>効率的</a:t>
            </a:r>
            <a:r>
              <a:rPr lang="ja-JP" altLang="en-US" dirty="0" smtClean="0">
                <a:latin typeface="+mj-ea"/>
                <a:ea typeface="+mj-ea"/>
              </a:rPr>
              <a:t>か調べる</a:t>
            </a:r>
            <a:endParaRPr lang="en-US" altLang="ja-JP" dirty="0">
              <a:latin typeface="+mj-ea"/>
              <a:ea typeface="+mj-ea"/>
            </a:endParaRPr>
          </a:p>
          <a:p>
            <a:pPr marL="624078" indent="-514350">
              <a:buFont typeface="+mj-lt"/>
              <a:buAutoNum type="arabicPeriod"/>
            </a:pPr>
            <a:r>
              <a:rPr lang="ja-JP" altLang="en-US" dirty="0">
                <a:latin typeface="+mj-ea"/>
                <a:ea typeface="+mj-ea"/>
              </a:rPr>
              <a:t>利益損失</a:t>
            </a:r>
            <a:r>
              <a:rPr lang="ja-JP" altLang="en-US" dirty="0" smtClean="0">
                <a:latin typeface="+mj-ea"/>
                <a:ea typeface="+mj-ea"/>
              </a:rPr>
              <a:t>から対策費用を検討する</a:t>
            </a:r>
            <a:endParaRPr lang="en-US" altLang="ja-JP" dirty="0" smtClean="0">
              <a:latin typeface="+mj-ea"/>
              <a:ea typeface="+mj-ea"/>
            </a:endParaRPr>
          </a:p>
        </p:txBody>
      </p:sp>
    </p:spTree>
    <p:extLst>
      <p:ext uri="{BB962C8B-B14F-4D97-AF65-F5344CB8AC3E}">
        <p14:creationId xmlns:p14="http://schemas.microsoft.com/office/powerpoint/2010/main" val="392078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0528" y="1381418"/>
            <a:ext cx="8712968" cy="2767662"/>
          </a:xfrm>
        </p:spPr>
        <p:txBody>
          <a:bodyPr>
            <a:normAutofit/>
          </a:bodyPr>
          <a:lstStyle/>
          <a:p>
            <a:pPr marL="109728" indent="0">
              <a:buNone/>
            </a:pPr>
            <a:r>
              <a:rPr lang="ja-JP" altLang="en-US" dirty="0" smtClean="0">
                <a:latin typeface="+mj-ea"/>
                <a:ea typeface="+mj-ea"/>
              </a:rPr>
              <a:t>攻撃側と防御側の</a:t>
            </a:r>
            <a:r>
              <a:rPr lang="en-US" altLang="ja-JP" dirty="0">
                <a:latin typeface="+mj-ea"/>
                <a:ea typeface="+mj-ea"/>
              </a:rPr>
              <a:t>2</a:t>
            </a:r>
            <a:r>
              <a:rPr lang="ja-JP" altLang="en-US" dirty="0" smtClean="0">
                <a:latin typeface="+mj-ea"/>
                <a:ea typeface="+mj-ea"/>
              </a:rPr>
              <a:t>人ゲーム</a:t>
            </a:r>
            <a:r>
              <a:rPr lang="en-US" altLang="ja-JP" dirty="0" smtClean="0">
                <a:latin typeface="+mj-ea"/>
                <a:ea typeface="+mj-ea"/>
              </a:rPr>
              <a:t>(</a:t>
            </a:r>
            <a:r>
              <a:rPr lang="ja-JP" altLang="en-US" dirty="0" smtClean="0">
                <a:latin typeface="+mj-ea"/>
                <a:ea typeface="+mj-ea"/>
              </a:rPr>
              <a:t>人</a:t>
            </a:r>
            <a:r>
              <a:rPr lang="en-US" altLang="ja-JP" dirty="0" smtClean="0">
                <a:latin typeface="+mj-ea"/>
                <a:ea typeface="+mj-ea"/>
              </a:rPr>
              <a:t>)</a:t>
            </a:r>
            <a:r>
              <a:rPr lang="ja-JP" altLang="en-US" dirty="0" smtClean="0">
                <a:latin typeface="+mj-ea"/>
                <a:ea typeface="+mj-ea"/>
              </a:rPr>
              <a:t>：</a:t>
            </a:r>
            <a:endParaRPr lang="en-US" altLang="ja-JP" dirty="0" smtClean="0">
              <a:latin typeface="+mj-ea"/>
              <a:ea typeface="+mj-ea"/>
            </a:endParaRPr>
          </a:p>
          <a:p>
            <a:pPr marL="109728" indent="0">
              <a:buNone/>
            </a:pPr>
            <a:r>
              <a:rPr lang="ja-JP" altLang="en-US" dirty="0" smtClean="0">
                <a:latin typeface="+mj-ea"/>
                <a:ea typeface="+mj-ea"/>
              </a:rPr>
              <a:t>攻撃側ユニット</a:t>
            </a:r>
            <a:r>
              <a:rPr lang="en-US" altLang="ja-JP" dirty="0" smtClean="0">
                <a:latin typeface="+mj-ea"/>
                <a:ea typeface="+mj-ea"/>
              </a:rPr>
              <a:t>(</a:t>
            </a:r>
            <a:r>
              <a:rPr lang="ja-JP" altLang="en-US" dirty="0" smtClean="0">
                <a:latin typeface="+mj-ea"/>
                <a:ea typeface="+mj-ea"/>
              </a:rPr>
              <a:t>種類</a:t>
            </a:r>
            <a:r>
              <a:rPr lang="en-US" altLang="ja-JP" dirty="0" smtClean="0">
                <a:latin typeface="+mj-ea"/>
                <a:ea typeface="+mj-ea"/>
              </a:rPr>
              <a:t>)</a:t>
            </a:r>
            <a:r>
              <a:rPr lang="ja-JP" altLang="en-US" dirty="0" smtClean="0">
                <a:latin typeface="+mj-ea"/>
                <a:ea typeface="+mj-ea"/>
              </a:rPr>
              <a:t>：</a:t>
            </a:r>
            <a:endParaRPr lang="en-US" altLang="ja-JP" dirty="0" smtClean="0">
              <a:latin typeface="+mj-ea"/>
              <a:ea typeface="+mj-ea"/>
            </a:endParaRPr>
          </a:p>
          <a:p>
            <a:pPr marL="109728" indent="0">
              <a:buNone/>
            </a:pPr>
            <a:r>
              <a:rPr lang="ja-JP" altLang="en-US" dirty="0" smtClean="0">
                <a:latin typeface="+mj-ea"/>
                <a:ea typeface="+mj-ea"/>
              </a:rPr>
              <a:t>防御側ユニット</a:t>
            </a:r>
            <a:r>
              <a:rPr lang="en-US" altLang="ja-JP" dirty="0" smtClean="0">
                <a:latin typeface="+mj-ea"/>
                <a:ea typeface="+mj-ea"/>
              </a:rPr>
              <a:t>(</a:t>
            </a:r>
            <a:r>
              <a:rPr lang="ja-JP" altLang="en-US" dirty="0" smtClean="0">
                <a:latin typeface="+mj-ea"/>
                <a:ea typeface="+mj-ea"/>
              </a:rPr>
              <a:t>種類</a:t>
            </a:r>
            <a:r>
              <a:rPr lang="en-US" altLang="ja-JP" dirty="0" smtClean="0">
                <a:latin typeface="+mj-ea"/>
                <a:ea typeface="+mj-ea"/>
              </a:rPr>
              <a:t>)</a:t>
            </a:r>
            <a:r>
              <a:rPr lang="ja-JP" altLang="en-US" dirty="0" smtClean="0">
                <a:latin typeface="+mj-ea"/>
                <a:ea typeface="+mj-ea"/>
              </a:rPr>
              <a:t>：</a:t>
            </a:r>
            <a:endParaRPr lang="en-US" altLang="ja-JP" dirty="0" smtClean="0">
              <a:latin typeface="+mj-ea"/>
              <a:ea typeface="+mj-ea"/>
            </a:endParaRPr>
          </a:p>
          <a:p>
            <a:pPr marL="109728" indent="0">
              <a:buNone/>
            </a:pPr>
            <a:endParaRPr lang="en-US" altLang="ja-JP" sz="1200" dirty="0" smtClean="0">
              <a:latin typeface="+mj-ea"/>
              <a:ea typeface="+mj-ea"/>
            </a:endParaRPr>
          </a:p>
          <a:p>
            <a:pPr marL="109728" indent="0">
              <a:buNone/>
            </a:pPr>
            <a:r>
              <a:rPr lang="ja-JP" altLang="en-US" dirty="0" smtClean="0">
                <a:latin typeface="+mj-ea"/>
                <a:ea typeface="+mj-ea"/>
              </a:rPr>
              <a:t>使用費用</a:t>
            </a:r>
            <a:endParaRPr lang="en-US" altLang="ja-JP" dirty="0">
              <a:latin typeface="+mj-ea"/>
              <a:ea typeface="+mj-ea"/>
            </a:endParaRPr>
          </a:p>
        </p:txBody>
      </p:sp>
      <p:sp>
        <p:nvSpPr>
          <p:cNvPr id="2" name="タイトル 1"/>
          <p:cNvSpPr>
            <a:spLocks noGrp="1"/>
          </p:cNvSpPr>
          <p:nvPr>
            <p:ph type="title"/>
          </p:nvPr>
        </p:nvSpPr>
        <p:spPr>
          <a:xfrm>
            <a:off x="457200" y="620688"/>
            <a:ext cx="8229600" cy="1066800"/>
          </a:xfrm>
        </p:spPr>
        <p:txBody>
          <a:bodyPr/>
          <a:lstStyle/>
          <a:p>
            <a:r>
              <a:rPr lang="ja-JP" altLang="en-US" dirty="0"/>
              <a:t>使用</a:t>
            </a:r>
            <a:r>
              <a:rPr lang="ja-JP" altLang="en-US" dirty="0" smtClean="0"/>
              <a:t>するパラメータ</a:t>
            </a:r>
            <a:endParaRPr kumimoji="1" lang="ja-JP" altLang="en-US" dirty="0"/>
          </a:p>
        </p:txBody>
      </p:sp>
      <p:graphicFrame>
        <p:nvGraphicFramePr>
          <p:cNvPr id="45" name="オブジェクト 44"/>
          <p:cNvGraphicFramePr>
            <a:graphicFrameLocks noChangeAspect="1"/>
          </p:cNvGraphicFramePr>
          <p:nvPr>
            <p:extLst>
              <p:ext uri="{D42A27DB-BD31-4B8C-83A1-F6EECF244321}">
                <p14:modId xmlns:p14="http://schemas.microsoft.com/office/powerpoint/2010/main" val="3762717002"/>
              </p:ext>
            </p:extLst>
          </p:nvPr>
        </p:nvGraphicFramePr>
        <p:xfrm>
          <a:off x="5373735" y="1484784"/>
          <a:ext cx="854449" cy="373821"/>
        </p:xfrm>
        <a:graphic>
          <a:graphicData uri="http://schemas.openxmlformats.org/presentationml/2006/ole">
            <mc:AlternateContent xmlns:mc="http://schemas.openxmlformats.org/markup-compatibility/2006">
              <mc:Choice xmlns:v="urn:schemas-microsoft-com:vml" Requires="v">
                <p:oleObj spid="_x0000_s11017" name="数式" r:id="rId4" imgW="406080" imgH="177480" progId="Equation.3">
                  <p:embed/>
                </p:oleObj>
              </mc:Choice>
              <mc:Fallback>
                <p:oleObj name="数式" r:id="rId4" imgW="406080" imgH="177480" progId="Equation.3">
                  <p:embed/>
                  <p:pic>
                    <p:nvPicPr>
                      <p:cNvPr id="0" name=""/>
                      <p:cNvPicPr/>
                      <p:nvPr/>
                    </p:nvPicPr>
                    <p:blipFill>
                      <a:blip r:embed="rId5"/>
                      <a:stretch>
                        <a:fillRect/>
                      </a:stretch>
                    </p:blipFill>
                    <p:spPr>
                      <a:xfrm>
                        <a:off x="5373735" y="1484784"/>
                        <a:ext cx="854449" cy="373821"/>
                      </a:xfrm>
                      <a:prstGeom prst="rect">
                        <a:avLst/>
                      </a:prstGeom>
                    </p:spPr>
                  </p:pic>
                </p:oleObj>
              </mc:Fallback>
            </mc:AlternateContent>
          </a:graphicData>
        </a:graphic>
      </p:graphicFrame>
      <p:graphicFrame>
        <p:nvGraphicFramePr>
          <p:cNvPr id="47" name="オブジェクト 46"/>
          <p:cNvGraphicFramePr>
            <a:graphicFrameLocks noChangeAspect="1"/>
          </p:cNvGraphicFramePr>
          <p:nvPr>
            <p:extLst>
              <p:ext uri="{D42A27DB-BD31-4B8C-83A1-F6EECF244321}">
                <p14:modId xmlns:p14="http://schemas.microsoft.com/office/powerpoint/2010/main" val="2584383720"/>
              </p:ext>
            </p:extLst>
          </p:nvPr>
        </p:nvGraphicFramePr>
        <p:xfrm>
          <a:off x="3823254" y="2060848"/>
          <a:ext cx="3340100" cy="673993"/>
        </p:xfrm>
        <a:graphic>
          <a:graphicData uri="http://schemas.openxmlformats.org/presentationml/2006/ole">
            <mc:AlternateContent xmlns:mc="http://schemas.openxmlformats.org/markup-compatibility/2006">
              <mc:Choice xmlns:v="urn:schemas-microsoft-com:vml" Requires="v">
                <p:oleObj spid="_x0000_s11018" name="数式" r:id="rId6" imgW="1587240" imgH="457200" progId="Equation.3">
                  <p:embed/>
                </p:oleObj>
              </mc:Choice>
              <mc:Fallback>
                <p:oleObj name="数式" r:id="rId6" imgW="1587240" imgH="457200" progId="Equation.3">
                  <p:embed/>
                  <p:pic>
                    <p:nvPicPr>
                      <p:cNvPr id="0" name=""/>
                      <p:cNvPicPr>
                        <a:picLocks noChangeAspect="1" noChangeArrowheads="1"/>
                      </p:cNvPicPr>
                      <p:nvPr/>
                    </p:nvPicPr>
                    <p:blipFill>
                      <a:blip r:embed="rId7"/>
                      <a:srcRect/>
                      <a:stretch>
                        <a:fillRect/>
                      </a:stretch>
                    </p:blipFill>
                    <p:spPr bwMode="auto">
                      <a:xfrm>
                        <a:off x="3823254" y="2060848"/>
                        <a:ext cx="3340100" cy="673993"/>
                      </a:xfrm>
                      <a:prstGeom prst="rect">
                        <a:avLst/>
                      </a:prstGeom>
                      <a:noFill/>
                      <a:ln>
                        <a:noFill/>
                      </a:ln>
                    </p:spPr>
                  </p:pic>
                </p:oleObj>
              </mc:Fallback>
            </mc:AlternateContent>
          </a:graphicData>
        </a:graphic>
      </p:graphicFrame>
      <p:graphicFrame>
        <p:nvGraphicFramePr>
          <p:cNvPr id="48" name="オブジェクト 47"/>
          <p:cNvGraphicFramePr>
            <a:graphicFrameLocks noChangeAspect="1"/>
          </p:cNvGraphicFramePr>
          <p:nvPr>
            <p:extLst>
              <p:ext uri="{D42A27DB-BD31-4B8C-83A1-F6EECF244321}">
                <p14:modId xmlns:p14="http://schemas.microsoft.com/office/powerpoint/2010/main" val="1281833668"/>
              </p:ext>
            </p:extLst>
          </p:nvPr>
        </p:nvGraphicFramePr>
        <p:xfrm>
          <a:off x="2948358" y="2942727"/>
          <a:ext cx="2631754" cy="720079"/>
        </p:xfrm>
        <a:graphic>
          <a:graphicData uri="http://schemas.openxmlformats.org/presentationml/2006/ole">
            <mc:AlternateContent xmlns:mc="http://schemas.openxmlformats.org/markup-compatibility/2006">
              <mc:Choice xmlns:v="urn:schemas-microsoft-com:vml" Requires="v">
                <p:oleObj spid="_x0000_s11019" name="数式" r:id="rId8" imgW="1079280" imgH="457200" progId="Equation.3">
                  <p:embed/>
                </p:oleObj>
              </mc:Choice>
              <mc:Fallback>
                <p:oleObj name="数式" r:id="rId8" imgW="1079280" imgH="457200" progId="Equation.3">
                  <p:embed/>
                  <p:pic>
                    <p:nvPicPr>
                      <p:cNvPr id="0" name=""/>
                      <p:cNvPicPr>
                        <a:picLocks noChangeAspect="1" noChangeArrowheads="1"/>
                      </p:cNvPicPr>
                      <p:nvPr/>
                    </p:nvPicPr>
                    <p:blipFill>
                      <a:blip r:embed="rId9"/>
                      <a:srcRect/>
                      <a:stretch>
                        <a:fillRect/>
                      </a:stretch>
                    </p:blipFill>
                    <p:spPr bwMode="auto">
                      <a:xfrm>
                        <a:off x="2948358" y="2942727"/>
                        <a:ext cx="2631754" cy="720079"/>
                      </a:xfrm>
                      <a:prstGeom prst="rect">
                        <a:avLst/>
                      </a:prstGeom>
                      <a:noFill/>
                      <a:ln>
                        <a:noFill/>
                      </a:ln>
                    </p:spPr>
                  </p:pic>
                </p:oleObj>
              </mc:Fallback>
            </mc:AlternateContent>
          </a:graphicData>
        </a:graphic>
      </p:graphicFrame>
      <p:graphicFrame>
        <p:nvGraphicFramePr>
          <p:cNvPr id="55" name="オブジェクト 54"/>
          <p:cNvGraphicFramePr>
            <a:graphicFrameLocks noChangeAspect="1"/>
          </p:cNvGraphicFramePr>
          <p:nvPr>
            <p:extLst>
              <p:ext uri="{D42A27DB-BD31-4B8C-83A1-F6EECF244321}">
                <p14:modId xmlns:p14="http://schemas.microsoft.com/office/powerpoint/2010/main" val="581182850"/>
              </p:ext>
            </p:extLst>
          </p:nvPr>
        </p:nvGraphicFramePr>
        <p:xfrm>
          <a:off x="6588125" y="3284984"/>
          <a:ext cx="2016323" cy="864096"/>
        </p:xfrm>
        <a:graphic>
          <a:graphicData uri="http://schemas.openxmlformats.org/presentationml/2006/ole">
            <mc:AlternateContent xmlns:mc="http://schemas.openxmlformats.org/markup-compatibility/2006">
              <mc:Choice xmlns:v="urn:schemas-microsoft-com:vml" Requires="v">
                <p:oleObj spid="_x0000_s11020" name="数式" r:id="rId10" imgW="1130040" imgH="672840" progId="Equation.3">
                  <p:embed/>
                </p:oleObj>
              </mc:Choice>
              <mc:Fallback>
                <p:oleObj name="数式" r:id="rId10" imgW="1130040" imgH="672840" progId="Equation.3">
                  <p:embed/>
                  <p:pic>
                    <p:nvPicPr>
                      <p:cNvPr id="0" name=""/>
                      <p:cNvPicPr>
                        <a:picLocks noChangeAspect="1" noChangeArrowheads="1"/>
                      </p:cNvPicPr>
                      <p:nvPr/>
                    </p:nvPicPr>
                    <p:blipFill>
                      <a:blip r:embed="rId11"/>
                      <a:srcRect/>
                      <a:stretch>
                        <a:fillRect/>
                      </a:stretch>
                    </p:blipFill>
                    <p:spPr bwMode="auto">
                      <a:xfrm>
                        <a:off x="6588125" y="3284984"/>
                        <a:ext cx="2016323" cy="864096"/>
                      </a:xfrm>
                      <a:prstGeom prst="rect">
                        <a:avLst/>
                      </a:prstGeom>
                      <a:noFill/>
                      <a:ln>
                        <a:noFill/>
                      </a:ln>
                    </p:spPr>
                  </p:pic>
                </p:oleObj>
              </mc:Fallback>
            </mc:AlternateContent>
          </a:graphicData>
        </a:graphic>
      </p:graphicFrame>
      <p:sp>
        <p:nvSpPr>
          <p:cNvPr id="50" name="テキスト ボックス 49"/>
          <p:cNvSpPr txBox="1"/>
          <p:nvPr/>
        </p:nvSpPr>
        <p:spPr>
          <a:xfrm>
            <a:off x="6488340" y="2924944"/>
            <a:ext cx="1800493" cy="369332"/>
          </a:xfrm>
          <a:prstGeom prst="rect">
            <a:avLst/>
          </a:prstGeom>
          <a:noFill/>
        </p:spPr>
        <p:txBody>
          <a:bodyPr wrap="none" rtlCol="0">
            <a:spAutoFit/>
          </a:bodyPr>
          <a:lstStyle/>
          <a:p>
            <a:r>
              <a:rPr kumimoji="1" lang="ja-JP" altLang="en-US" dirty="0" smtClean="0">
                <a:latin typeface="+mj-ea"/>
                <a:ea typeface="+mj-ea"/>
              </a:rPr>
              <a:t>コスト</a:t>
            </a:r>
            <a:r>
              <a:rPr kumimoji="1" lang="en-US" altLang="ja-JP" dirty="0" smtClean="0">
                <a:latin typeface="+mj-ea"/>
                <a:ea typeface="+mj-ea"/>
              </a:rPr>
              <a:t>(</a:t>
            </a:r>
            <a:r>
              <a:rPr kumimoji="1" lang="ja-JP" altLang="en-US" dirty="0" smtClean="0">
                <a:latin typeface="+mj-ea"/>
                <a:ea typeface="+mj-ea"/>
              </a:rPr>
              <a:t>個数</a:t>
            </a:r>
            <a:r>
              <a:rPr kumimoji="1" lang="en-US" altLang="ja-JP" dirty="0" smtClean="0">
                <a:latin typeface="+mj-ea"/>
                <a:ea typeface="+mj-ea"/>
              </a:rPr>
              <a:t>)</a:t>
            </a:r>
            <a:r>
              <a:rPr kumimoji="1" lang="ja-JP" altLang="en-US" dirty="0" smtClean="0">
                <a:latin typeface="+mj-ea"/>
                <a:ea typeface="+mj-ea"/>
              </a:rPr>
              <a:t>：</a:t>
            </a:r>
            <a:endParaRPr kumimoji="1" lang="ja-JP" altLang="en-US" dirty="0">
              <a:latin typeface="+mj-ea"/>
              <a:ea typeface="+mj-ea"/>
            </a:endParaRPr>
          </a:p>
        </p:txBody>
      </p:sp>
      <p:grpSp>
        <p:nvGrpSpPr>
          <p:cNvPr id="112" name="グループ化 111"/>
          <p:cNvGrpSpPr/>
          <p:nvPr/>
        </p:nvGrpSpPr>
        <p:grpSpPr>
          <a:xfrm>
            <a:off x="323528" y="3788866"/>
            <a:ext cx="8136904" cy="2664470"/>
            <a:chOff x="395536" y="3839071"/>
            <a:chExt cx="8352928" cy="2974479"/>
          </a:xfrm>
        </p:grpSpPr>
        <p:graphicFrame>
          <p:nvGraphicFramePr>
            <p:cNvPr id="44" name="オブジェクト 43"/>
            <p:cNvGraphicFramePr>
              <a:graphicFrameLocks noChangeAspect="1"/>
            </p:cNvGraphicFramePr>
            <p:nvPr>
              <p:extLst>
                <p:ext uri="{D42A27DB-BD31-4B8C-83A1-F6EECF244321}">
                  <p14:modId xmlns:p14="http://schemas.microsoft.com/office/powerpoint/2010/main" val="1134233846"/>
                </p:ext>
              </p:extLst>
            </p:nvPr>
          </p:nvGraphicFramePr>
          <p:xfrm>
            <a:off x="2299742" y="3839071"/>
            <a:ext cx="400050" cy="454025"/>
          </p:xfrm>
          <a:graphic>
            <a:graphicData uri="http://schemas.openxmlformats.org/presentationml/2006/ole">
              <mc:AlternateContent xmlns:mc="http://schemas.openxmlformats.org/markup-compatibility/2006">
                <mc:Choice xmlns:v="urn:schemas-microsoft-com:vml" Requires="v">
                  <p:oleObj spid="_x0000_s11021" name="数式" r:id="rId12" imgW="190440" imgH="215640" progId="Equation.3">
                    <p:embed/>
                  </p:oleObj>
                </mc:Choice>
                <mc:Fallback>
                  <p:oleObj name="数式" r:id="rId12" imgW="190440" imgH="215640" progId="Equation.3">
                    <p:embed/>
                    <p:pic>
                      <p:nvPicPr>
                        <p:cNvPr id="0" name="オブジェクト 47"/>
                        <p:cNvPicPr>
                          <a:picLocks noChangeAspect="1" noChangeArrowheads="1"/>
                        </p:cNvPicPr>
                        <p:nvPr/>
                      </p:nvPicPr>
                      <p:blipFill>
                        <a:blip r:embed="rId13"/>
                        <a:srcRect/>
                        <a:stretch>
                          <a:fillRect/>
                        </a:stretch>
                      </p:blipFill>
                      <p:spPr bwMode="auto">
                        <a:xfrm>
                          <a:off x="2299742" y="3839071"/>
                          <a:ext cx="4000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 name="オブジェクト 45"/>
            <p:cNvGraphicFramePr>
              <a:graphicFrameLocks noChangeAspect="1"/>
            </p:cNvGraphicFramePr>
            <p:nvPr>
              <p:extLst>
                <p:ext uri="{D42A27DB-BD31-4B8C-83A1-F6EECF244321}">
                  <p14:modId xmlns:p14="http://schemas.microsoft.com/office/powerpoint/2010/main" val="810834752"/>
                </p:ext>
              </p:extLst>
            </p:nvPr>
          </p:nvGraphicFramePr>
          <p:xfrm>
            <a:off x="4505002" y="3861048"/>
            <a:ext cx="427038" cy="454025"/>
          </p:xfrm>
          <a:graphic>
            <a:graphicData uri="http://schemas.openxmlformats.org/presentationml/2006/ole">
              <mc:AlternateContent xmlns:mc="http://schemas.openxmlformats.org/markup-compatibility/2006">
                <mc:Choice xmlns:v="urn:schemas-microsoft-com:vml" Requires="v">
                  <p:oleObj spid="_x0000_s11022" name="数式" r:id="rId14" imgW="203040" imgH="215640" progId="Equation.3">
                    <p:embed/>
                  </p:oleObj>
                </mc:Choice>
                <mc:Fallback>
                  <p:oleObj name="数式" r:id="rId14" imgW="203040" imgH="215640" progId="Equation.3">
                    <p:embed/>
                    <p:pic>
                      <p:nvPicPr>
                        <p:cNvPr id="0" name="オブジェクト 43"/>
                        <p:cNvPicPr>
                          <a:picLocks noChangeAspect="1" noChangeArrowheads="1"/>
                        </p:cNvPicPr>
                        <p:nvPr/>
                      </p:nvPicPr>
                      <p:blipFill>
                        <a:blip r:embed="rId15"/>
                        <a:srcRect/>
                        <a:stretch>
                          <a:fillRect/>
                        </a:stretch>
                      </p:blipFill>
                      <p:spPr bwMode="auto">
                        <a:xfrm>
                          <a:off x="4505002" y="3861048"/>
                          <a:ext cx="4270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11" name="グループ化 110"/>
            <p:cNvGrpSpPr/>
            <p:nvPr/>
          </p:nvGrpSpPr>
          <p:grpSpPr>
            <a:xfrm>
              <a:off x="395536" y="4293096"/>
              <a:ext cx="8352928" cy="2520454"/>
              <a:chOff x="395536" y="4293096"/>
              <a:chExt cx="8352928" cy="2520454"/>
            </a:xfrm>
          </p:grpSpPr>
          <p:grpSp>
            <p:nvGrpSpPr>
              <p:cNvPr id="64" name="グループ化 63"/>
              <p:cNvGrpSpPr/>
              <p:nvPr/>
            </p:nvGrpSpPr>
            <p:grpSpPr>
              <a:xfrm>
                <a:off x="846596" y="4357525"/>
                <a:ext cx="7350843" cy="2376264"/>
                <a:chOff x="858069" y="4437112"/>
                <a:chExt cx="7350843" cy="2376264"/>
              </a:xfrm>
            </p:grpSpPr>
            <p:sp>
              <p:nvSpPr>
                <p:cNvPr id="65" name="スマイル 64"/>
                <p:cNvSpPr/>
                <p:nvPr/>
              </p:nvSpPr>
              <p:spPr>
                <a:xfrm>
                  <a:off x="858069" y="5157192"/>
                  <a:ext cx="914400" cy="914400"/>
                </a:xfrm>
                <a:prstGeom prst="smileyFac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66" name="スマイル 65"/>
                <p:cNvSpPr/>
                <p:nvPr/>
              </p:nvSpPr>
              <p:spPr>
                <a:xfrm>
                  <a:off x="7294512" y="5157192"/>
                  <a:ext cx="914400" cy="914400"/>
                </a:xfrm>
                <a:prstGeom prst="smileyFac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67" name="正方形/長方形 66"/>
                <p:cNvSpPr/>
                <p:nvPr/>
              </p:nvSpPr>
              <p:spPr>
                <a:xfrm>
                  <a:off x="5319006" y="4941168"/>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68" name="正方形/長方形 67"/>
                <p:cNvSpPr/>
                <p:nvPr/>
              </p:nvSpPr>
              <p:spPr>
                <a:xfrm>
                  <a:off x="5836444" y="5445224"/>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mj-ea"/>
                      <a:ea typeface="+mj-ea"/>
                    </a:rPr>
                    <a:t>…</a:t>
                  </a:r>
                  <a:endParaRPr kumimoji="1" lang="ja-JP" altLang="en-US" dirty="0">
                    <a:latin typeface="+mj-ea"/>
                    <a:ea typeface="+mj-ea"/>
                  </a:endParaRPr>
                </a:p>
              </p:txBody>
            </p:sp>
            <p:sp>
              <p:nvSpPr>
                <p:cNvPr id="69" name="正方形/長方形 68"/>
                <p:cNvSpPr/>
                <p:nvPr/>
              </p:nvSpPr>
              <p:spPr>
                <a:xfrm>
                  <a:off x="6098827" y="5949281"/>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70" name="正方形/長方形 69"/>
                <p:cNvSpPr/>
                <p:nvPr/>
              </p:nvSpPr>
              <p:spPr>
                <a:xfrm>
                  <a:off x="4949407" y="4437112"/>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71" name="正方形/長方形 70"/>
                <p:cNvSpPr/>
                <p:nvPr/>
              </p:nvSpPr>
              <p:spPr>
                <a:xfrm>
                  <a:off x="6427802" y="6453336"/>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77" name="正方形/長方形 76"/>
                <p:cNvSpPr/>
                <p:nvPr/>
              </p:nvSpPr>
              <p:spPr>
                <a:xfrm>
                  <a:off x="2388239" y="4941168"/>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78" name="正方形/長方形 77"/>
                <p:cNvSpPr/>
                <p:nvPr/>
              </p:nvSpPr>
              <p:spPr>
                <a:xfrm>
                  <a:off x="2820287" y="5445224"/>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latin typeface="+mj-ea"/>
                      <a:ea typeface="+mj-ea"/>
                    </a:rPr>
                    <a:t>…</a:t>
                  </a:r>
                  <a:endParaRPr kumimoji="1" lang="ja-JP" altLang="en-US" dirty="0">
                    <a:latin typeface="+mj-ea"/>
                    <a:ea typeface="+mj-ea"/>
                  </a:endParaRPr>
                </a:p>
              </p:txBody>
            </p:sp>
            <p:sp>
              <p:nvSpPr>
                <p:cNvPr id="79" name="正方形/長方形 78"/>
                <p:cNvSpPr/>
                <p:nvPr/>
              </p:nvSpPr>
              <p:spPr>
                <a:xfrm>
                  <a:off x="3180327" y="5949280"/>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80" name="正方形/長方形 79"/>
                <p:cNvSpPr/>
                <p:nvPr/>
              </p:nvSpPr>
              <p:spPr>
                <a:xfrm>
                  <a:off x="2028199" y="4437112"/>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sp>
              <p:nvSpPr>
                <p:cNvPr id="81" name="正方形/長方形 80"/>
                <p:cNvSpPr/>
                <p:nvPr/>
              </p:nvSpPr>
              <p:spPr>
                <a:xfrm>
                  <a:off x="3540367" y="6453336"/>
                  <a:ext cx="55806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mj-ea"/>
                    <a:ea typeface="+mj-ea"/>
                  </a:endParaRPr>
                </a:p>
              </p:txBody>
            </p:sp>
            <p:cxnSp>
              <p:nvCxnSpPr>
                <p:cNvPr id="82" name="直線矢印コネクタ 81"/>
                <p:cNvCxnSpPr>
                  <a:stCxn id="80" idx="3"/>
                  <a:endCxn id="70" idx="1"/>
                </p:cNvCxnSpPr>
                <p:nvPr/>
              </p:nvCxnSpPr>
              <p:spPr>
                <a:xfrm>
                  <a:off x="2586261" y="4617132"/>
                  <a:ext cx="236314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77" idx="3"/>
                  <a:endCxn id="67" idx="1"/>
                </p:cNvCxnSpPr>
                <p:nvPr/>
              </p:nvCxnSpPr>
              <p:spPr>
                <a:xfrm>
                  <a:off x="2946301" y="5121188"/>
                  <a:ext cx="237270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stCxn id="78" idx="3"/>
                  <a:endCxn id="68" idx="1"/>
                </p:cNvCxnSpPr>
                <p:nvPr/>
              </p:nvCxnSpPr>
              <p:spPr>
                <a:xfrm>
                  <a:off x="3378349" y="5625245"/>
                  <a:ext cx="24580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79" idx="3"/>
                  <a:endCxn id="69" idx="1"/>
                </p:cNvCxnSpPr>
                <p:nvPr/>
              </p:nvCxnSpPr>
              <p:spPr>
                <a:xfrm>
                  <a:off x="3738389" y="6129301"/>
                  <a:ext cx="2360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a:stCxn id="81" idx="3"/>
                  <a:endCxn id="71" idx="1"/>
                </p:cNvCxnSpPr>
                <p:nvPr/>
              </p:nvCxnSpPr>
              <p:spPr>
                <a:xfrm>
                  <a:off x="4098428" y="6633356"/>
                  <a:ext cx="23293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stCxn id="65" idx="7"/>
                  <a:endCxn id="80" idx="1"/>
                </p:cNvCxnSpPr>
                <p:nvPr/>
              </p:nvCxnSpPr>
              <p:spPr>
                <a:xfrm flipV="1">
                  <a:off x="1638558" y="4617132"/>
                  <a:ext cx="389641" cy="673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65" idx="7"/>
                  <a:endCxn id="77" idx="1"/>
                </p:cNvCxnSpPr>
                <p:nvPr/>
              </p:nvCxnSpPr>
              <p:spPr>
                <a:xfrm flipV="1">
                  <a:off x="1638558" y="5121188"/>
                  <a:ext cx="749681" cy="169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65" idx="6"/>
                  <a:endCxn id="78" idx="1"/>
                </p:cNvCxnSpPr>
                <p:nvPr/>
              </p:nvCxnSpPr>
              <p:spPr>
                <a:xfrm>
                  <a:off x="1772469" y="5614392"/>
                  <a:ext cx="1047818"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a:stCxn id="65" idx="5"/>
                  <a:endCxn id="79" idx="1"/>
                </p:cNvCxnSpPr>
                <p:nvPr/>
              </p:nvCxnSpPr>
              <p:spPr>
                <a:xfrm>
                  <a:off x="1638558" y="5937681"/>
                  <a:ext cx="1541769" cy="191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stCxn id="65" idx="5"/>
                  <a:endCxn id="81" idx="1"/>
                </p:cNvCxnSpPr>
                <p:nvPr/>
              </p:nvCxnSpPr>
              <p:spPr>
                <a:xfrm>
                  <a:off x="1638558" y="5937681"/>
                  <a:ext cx="1901809" cy="69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a:stCxn id="66" idx="1"/>
                </p:cNvCxnSpPr>
                <p:nvPr/>
              </p:nvCxnSpPr>
              <p:spPr>
                <a:xfrm flipH="1" flipV="1">
                  <a:off x="5580620" y="4617132"/>
                  <a:ext cx="1847803" cy="6739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stCxn id="66" idx="1"/>
                </p:cNvCxnSpPr>
                <p:nvPr/>
              </p:nvCxnSpPr>
              <p:spPr>
                <a:xfrm flipH="1" flipV="1">
                  <a:off x="5940660" y="5121188"/>
                  <a:ext cx="1487763" cy="169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stCxn id="66" idx="2"/>
                </p:cNvCxnSpPr>
                <p:nvPr/>
              </p:nvCxnSpPr>
              <p:spPr>
                <a:xfrm flipH="1">
                  <a:off x="6444716" y="5614392"/>
                  <a:ext cx="849796" cy="108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stCxn id="66" idx="3"/>
                </p:cNvCxnSpPr>
                <p:nvPr/>
              </p:nvCxnSpPr>
              <p:spPr>
                <a:xfrm flipH="1">
                  <a:off x="7092788" y="5937681"/>
                  <a:ext cx="335635" cy="69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66" idx="3"/>
                </p:cNvCxnSpPr>
                <p:nvPr/>
              </p:nvCxnSpPr>
              <p:spPr>
                <a:xfrm flipH="1">
                  <a:off x="6732748" y="5937681"/>
                  <a:ext cx="695675" cy="1916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aphicFrame>
            <p:nvGraphicFramePr>
              <p:cNvPr id="58" name="オブジェクト 57"/>
              <p:cNvGraphicFramePr>
                <a:graphicFrameLocks noChangeAspect="1"/>
              </p:cNvGraphicFramePr>
              <p:nvPr>
                <p:extLst>
                  <p:ext uri="{D42A27DB-BD31-4B8C-83A1-F6EECF244321}">
                    <p14:modId xmlns:p14="http://schemas.microsoft.com/office/powerpoint/2010/main" val="874017673"/>
                  </p:ext>
                </p:extLst>
              </p:nvPr>
            </p:nvGraphicFramePr>
            <p:xfrm>
              <a:off x="2123728" y="4293096"/>
              <a:ext cx="373063" cy="454025"/>
            </p:xfrm>
            <a:graphic>
              <a:graphicData uri="http://schemas.openxmlformats.org/presentationml/2006/ole">
                <mc:AlternateContent xmlns:mc="http://schemas.openxmlformats.org/markup-compatibility/2006">
                  <mc:Choice xmlns:v="urn:schemas-microsoft-com:vml" Requires="v">
                    <p:oleObj spid="_x0000_s11023" name="数式" r:id="rId16" imgW="177480" imgH="215640" progId="Equation.3">
                      <p:embed/>
                    </p:oleObj>
                  </mc:Choice>
                  <mc:Fallback>
                    <p:oleObj name="数式" r:id="rId16" imgW="177480" imgH="215640" progId="Equation.3">
                      <p:embed/>
                      <p:pic>
                        <p:nvPicPr>
                          <p:cNvPr id="0" name=""/>
                          <p:cNvPicPr>
                            <a:picLocks noChangeAspect="1" noChangeArrowheads="1"/>
                          </p:cNvPicPr>
                          <p:nvPr/>
                        </p:nvPicPr>
                        <p:blipFill>
                          <a:blip r:embed="rId17"/>
                          <a:srcRect/>
                          <a:stretch>
                            <a:fillRect/>
                          </a:stretch>
                        </p:blipFill>
                        <p:spPr bwMode="auto">
                          <a:xfrm>
                            <a:off x="2123728" y="4293096"/>
                            <a:ext cx="373063" cy="454025"/>
                          </a:xfrm>
                          <a:prstGeom prst="rect">
                            <a:avLst/>
                          </a:prstGeom>
                          <a:noFill/>
                          <a:ln>
                            <a:noFill/>
                          </a:ln>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937317246"/>
                  </p:ext>
                </p:extLst>
              </p:nvPr>
            </p:nvGraphicFramePr>
            <p:xfrm>
              <a:off x="2483768" y="4847183"/>
              <a:ext cx="400050" cy="454025"/>
            </p:xfrm>
            <a:graphic>
              <a:graphicData uri="http://schemas.openxmlformats.org/presentationml/2006/ole">
                <mc:AlternateContent xmlns:mc="http://schemas.openxmlformats.org/markup-compatibility/2006">
                  <mc:Choice xmlns:v="urn:schemas-microsoft-com:vml" Requires="v">
                    <p:oleObj spid="_x0000_s11024" name="数式" r:id="rId18" imgW="190440" imgH="215640" progId="Equation.3">
                      <p:embed/>
                    </p:oleObj>
                  </mc:Choice>
                  <mc:Fallback>
                    <p:oleObj name="数式" r:id="rId18" imgW="190440" imgH="215640" progId="Equation.3">
                      <p:embed/>
                      <p:pic>
                        <p:nvPicPr>
                          <p:cNvPr id="0" name=""/>
                          <p:cNvPicPr>
                            <a:picLocks noChangeAspect="1" noChangeArrowheads="1"/>
                          </p:cNvPicPr>
                          <p:nvPr/>
                        </p:nvPicPr>
                        <p:blipFill>
                          <a:blip r:embed="rId19"/>
                          <a:srcRect/>
                          <a:stretch>
                            <a:fillRect/>
                          </a:stretch>
                        </p:blipFill>
                        <p:spPr bwMode="auto">
                          <a:xfrm>
                            <a:off x="2483768" y="4847183"/>
                            <a:ext cx="4000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0" name="オブジェクト 59"/>
              <p:cNvGraphicFramePr>
                <a:graphicFrameLocks noChangeAspect="1"/>
              </p:cNvGraphicFramePr>
              <p:nvPr>
                <p:extLst>
                  <p:ext uri="{D42A27DB-BD31-4B8C-83A1-F6EECF244321}">
                    <p14:modId xmlns:p14="http://schemas.microsoft.com/office/powerpoint/2010/main" val="643624206"/>
                  </p:ext>
                </p:extLst>
              </p:nvPr>
            </p:nvGraphicFramePr>
            <p:xfrm>
              <a:off x="3347864" y="5829895"/>
              <a:ext cx="400050" cy="479425"/>
            </p:xfrm>
            <a:graphic>
              <a:graphicData uri="http://schemas.openxmlformats.org/presentationml/2006/ole">
                <mc:AlternateContent xmlns:mc="http://schemas.openxmlformats.org/markup-compatibility/2006">
                  <mc:Choice xmlns:v="urn:schemas-microsoft-com:vml" Requires="v">
                    <p:oleObj spid="_x0000_s11025" name="数式" r:id="rId20" imgW="190440" imgH="228600" progId="Equation.3">
                      <p:embed/>
                    </p:oleObj>
                  </mc:Choice>
                  <mc:Fallback>
                    <p:oleObj name="数式" r:id="rId20" imgW="190440" imgH="228600" progId="Equation.3">
                      <p:embed/>
                      <p:pic>
                        <p:nvPicPr>
                          <p:cNvPr id="0" name=""/>
                          <p:cNvPicPr>
                            <a:picLocks noChangeAspect="1" noChangeArrowheads="1"/>
                          </p:cNvPicPr>
                          <p:nvPr/>
                        </p:nvPicPr>
                        <p:blipFill>
                          <a:blip r:embed="rId21"/>
                          <a:srcRect/>
                          <a:stretch>
                            <a:fillRect/>
                          </a:stretch>
                        </p:blipFill>
                        <p:spPr bwMode="auto">
                          <a:xfrm>
                            <a:off x="3347864" y="5829895"/>
                            <a:ext cx="4000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4153492366"/>
                  </p:ext>
                </p:extLst>
              </p:nvPr>
            </p:nvGraphicFramePr>
            <p:xfrm>
              <a:off x="5049015" y="4321582"/>
              <a:ext cx="373062" cy="454025"/>
            </p:xfrm>
            <a:graphic>
              <a:graphicData uri="http://schemas.openxmlformats.org/presentationml/2006/ole">
                <mc:AlternateContent xmlns:mc="http://schemas.openxmlformats.org/markup-compatibility/2006">
                  <mc:Choice xmlns:v="urn:schemas-microsoft-com:vml" Requires="v">
                    <p:oleObj spid="_x0000_s11026" name="数式" r:id="rId22" imgW="177480" imgH="215640" progId="Equation.3">
                      <p:embed/>
                    </p:oleObj>
                  </mc:Choice>
                  <mc:Fallback>
                    <p:oleObj name="数式" r:id="rId22" imgW="177480" imgH="215640" progId="Equation.3">
                      <p:embed/>
                      <p:pic>
                        <p:nvPicPr>
                          <p:cNvPr id="0" name=""/>
                          <p:cNvPicPr>
                            <a:picLocks noChangeAspect="1" noChangeArrowheads="1"/>
                          </p:cNvPicPr>
                          <p:nvPr/>
                        </p:nvPicPr>
                        <p:blipFill>
                          <a:blip r:embed="rId23"/>
                          <a:srcRect/>
                          <a:stretch>
                            <a:fillRect/>
                          </a:stretch>
                        </p:blipFill>
                        <p:spPr bwMode="auto">
                          <a:xfrm>
                            <a:off x="5049015" y="4321582"/>
                            <a:ext cx="373062" cy="454025"/>
                          </a:xfrm>
                          <a:prstGeom prst="rect">
                            <a:avLst/>
                          </a:prstGeom>
                          <a:noFill/>
                          <a:ln>
                            <a:noFill/>
                          </a:ln>
                          <a:extLst/>
                        </p:spPr>
                      </p:pic>
                    </p:oleObj>
                  </mc:Fallback>
                </mc:AlternateContent>
              </a:graphicData>
            </a:graphic>
          </p:graphicFrame>
          <p:graphicFrame>
            <p:nvGraphicFramePr>
              <p:cNvPr id="62" name="オブジェクト 61"/>
              <p:cNvGraphicFramePr>
                <a:graphicFrameLocks noChangeAspect="1"/>
              </p:cNvGraphicFramePr>
              <p:nvPr>
                <p:extLst>
                  <p:ext uri="{D42A27DB-BD31-4B8C-83A1-F6EECF244321}">
                    <p14:modId xmlns:p14="http://schemas.microsoft.com/office/powerpoint/2010/main" val="199603546"/>
                  </p:ext>
                </p:extLst>
              </p:nvPr>
            </p:nvGraphicFramePr>
            <p:xfrm>
              <a:off x="5393213" y="4803898"/>
              <a:ext cx="398462" cy="454025"/>
            </p:xfrm>
            <a:graphic>
              <a:graphicData uri="http://schemas.openxmlformats.org/presentationml/2006/ole">
                <mc:AlternateContent xmlns:mc="http://schemas.openxmlformats.org/markup-compatibility/2006">
                  <mc:Choice xmlns:v="urn:schemas-microsoft-com:vml" Requires="v">
                    <p:oleObj spid="_x0000_s11027" name="数式" r:id="rId24" imgW="190440" imgH="215640" progId="Equation.3">
                      <p:embed/>
                    </p:oleObj>
                  </mc:Choice>
                  <mc:Fallback>
                    <p:oleObj name="数式" r:id="rId24" imgW="190440" imgH="215640" progId="Equation.3">
                      <p:embed/>
                      <p:pic>
                        <p:nvPicPr>
                          <p:cNvPr id="0" name=""/>
                          <p:cNvPicPr>
                            <a:picLocks noChangeAspect="1" noChangeArrowheads="1"/>
                          </p:cNvPicPr>
                          <p:nvPr/>
                        </p:nvPicPr>
                        <p:blipFill>
                          <a:blip r:embed="rId25"/>
                          <a:srcRect/>
                          <a:stretch>
                            <a:fillRect/>
                          </a:stretch>
                        </p:blipFill>
                        <p:spPr bwMode="auto">
                          <a:xfrm>
                            <a:off x="5393213" y="4803898"/>
                            <a:ext cx="3984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3" name="オブジェクト 62"/>
              <p:cNvGraphicFramePr>
                <a:graphicFrameLocks noChangeAspect="1"/>
              </p:cNvGraphicFramePr>
              <p:nvPr>
                <p:extLst>
                  <p:ext uri="{D42A27DB-BD31-4B8C-83A1-F6EECF244321}">
                    <p14:modId xmlns:p14="http://schemas.microsoft.com/office/powerpoint/2010/main" val="3322592562"/>
                  </p:ext>
                </p:extLst>
              </p:nvPr>
            </p:nvGraphicFramePr>
            <p:xfrm>
              <a:off x="6235194" y="5809206"/>
              <a:ext cx="373063" cy="481013"/>
            </p:xfrm>
            <a:graphic>
              <a:graphicData uri="http://schemas.openxmlformats.org/presentationml/2006/ole">
                <mc:AlternateContent xmlns:mc="http://schemas.openxmlformats.org/markup-compatibility/2006">
                  <mc:Choice xmlns:v="urn:schemas-microsoft-com:vml" Requires="v">
                    <p:oleObj spid="_x0000_s11028" name="数式" r:id="rId26" imgW="177480" imgH="228600" progId="Equation.3">
                      <p:embed/>
                    </p:oleObj>
                  </mc:Choice>
                  <mc:Fallback>
                    <p:oleObj name="数式" r:id="rId26" imgW="177480" imgH="228600" progId="Equation.3">
                      <p:embed/>
                      <p:pic>
                        <p:nvPicPr>
                          <p:cNvPr id="0" name=""/>
                          <p:cNvPicPr>
                            <a:picLocks noChangeAspect="1" noChangeArrowheads="1"/>
                          </p:cNvPicPr>
                          <p:nvPr/>
                        </p:nvPicPr>
                        <p:blipFill>
                          <a:blip r:embed="rId27"/>
                          <a:srcRect/>
                          <a:stretch>
                            <a:fillRect/>
                          </a:stretch>
                        </p:blipFill>
                        <p:spPr bwMode="auto">
                          <a:xfrm>
                            <a:off x="6235194" y="5809206"/>
                            <a:ext cx="373063"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 name="オブジェクト 35"/>
              <p:cNvGraphicFramePr>
                <a:graphicFrameLocks noChangeAspect="1"/>
              </p:cNvGraphicFramePr>
              <p:nvPr>
                <p:extLst>
                  <p:ext uri="{D42A27DB-BD31-4B8C-83A1-F6EECF244321}">
                    <p14:modId xmlns:p14="http://schemas.microsoft.com/office/powerpoint/2010/main" val="3135101593"/>
                  </p:ext>
                </p:extLst>
              </p:nvPr>
            </p:nvGraphicFramePr>
            <p:xfrm>
              <a:off x="3621088" y="6313488"/>
              <a:ext cx="374650" cy="479425"/>
            </p:xfrm>
            <a:graphic>
              <a:graphicData uri="http://schemas.openxmlformats.org/presentationml/2006/ole">
                <mc:AlternateContent xmlns:mc="http://schemas.openxmlformats.org/markup-compatibility/2006">
                  <mc:Choice xmlns:v="urn:schemas-microsoft-com:vml" Requires="v">
                    <p:oleObj spid="_x0000_s11029" name="数式" r:id="rId28" imgW="177480" imgH="228600" progId="Equation.3">
                      <p:embed/>
                    </p:oleObj>
                  </mc:Choice>
                  <mc:Fallback>
                    <p:oleObj name="数式" r:id="rId28" imgW="177480" imgH="228600" progId="Equation.3">
                      <p:embed/>
                      <p:pic>
                        <p:nvPicPr>
                          <p:cNvPr id="0" name="オブジェクト 59"/>
                          <p:cNvPicPr>
                            <a:picLocks noChangeAspect="1" noChangeArrowheads="1"/>
                          </p:cNvPicPr>
                          <p:nvPr/>
                        </p:nvPicPr>
                        <p:blipFill>
                          <a:blip r:embed="rId29"/>
                          <a:srcRect/>
                          <a:stretch>
                            <a:fillRect/>
                          </a:stretch>
                        </p:blipFill>
                        <p:spPr bwMode="auto">
                          <a:xfrm>
                            <a:off x="3621088" y="6313488"/>
                            <a:ext cx="3746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オブジェクト 36"/>
              <p:cNvGraphicFramePr>
                <a:graphicFrameLocks noChangeAspect="1"/>
              </p:cNvGraphicFramePr>
              <p:nvPr>
                <p:extLst>
                  <p:ext uri="{D42A27DB-BD31-4B8C-83A1-F6EECF244321}">
                    <p14:modId xmlns:p14="http://schemas.microsoft.com/office/powerpoint/2010/main" val="4255843217"/>
                  </p:ext>
                </p:extLst>
              </p:nvPr>
            </p:nvGraphicFramePr>
            <p:xfrm>
              <a:off x="6604792" y="6332537"/>
              <a:ext cx="452437" cy="481013"/>
            </p:xfrm>
            <a:graphic>
              <a:graphicData uri="http://schemas.openxmlformats.org/presentationml/2006/ole">
                <mc:AlternateContent xmlns:mc="http://schemas.openxmlformats.org/markup-compatibility/2006">
                  <mc:Choice xmlns:v="urn:schemas-microsoft-com:vml" Requires="v">
                    <p:oleObj spid="_x0000_s11030" name="数式" r:id="rId30" imgW="215640" imgH="228600" progId="Equation.3">
                      <p:embed/>
                    </p:oleObj>
                  </mc:Choice>
                  <mc:Fallback>
                    <p:oleObj name="数式" r:id="rId30" imgW="215640" imgH="228600" progId="Equation.3">
                      <p:embed/>
                      <p:pic>
                        <p:nvPicPr>
                          <p:cNvPr id="0" name="オブジェクト 62"/>
                          <p:cNvPicPr>
                            <a:picLocks noChangeAspect="1" noChangeArrowheads="1"/>
                          </p:cNvPicPr>
                          <p:nvPr/>
                        </p:nvPicPr>
                        <p:blipFill>
                          <a:blip r:embed="rId31"/>
                          <a:srcRect/>
                          <a:stretch>
                            <a:fillRect/>
                          </a:stretch>
                        </p:blipFill>
                        <p:spPr bwMode="auto">
                          <a:xfrm>
                            <a:off x="6604792" y="6332537"/>
                            <a:ext cx="452437"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 name="オブジェクト 50"/>
              <p:cNvGraphicFramePr>
                <a:graphicFrameLocks noChangeAspect="1"/>
              </p:cNvGraphicFramePr>
              <p:nvPr>
                <p:extLst>
                  <p:ext uri="{D42A27DB-BD31-4B8C-83A1-F6EECF244321}">
                    <p14:modId xmlns:p14="http://schemas.microsoft.com/office/powerpoint/2010/main" val="2233343163"/>
                  </p:ext>
                </p:extLst>
              </p:nvPr>
            </p:nvGraphicFramePr>
            <p:xfrm>
              <a:off x="395536" y="5246988"/>
              <a:ext cx="320675" cy="414671"/>
            </p:xfrm>
            <a:graphic>
              <a:graphicData uri="http://schemas.openxmlformats.org/presentationml/2006/ole">
                <mc:AlternateContent xmlns:mc="http://schemas.openxmlformats.org/markup-compatibility/2006">
                  <mc:Choice xmlns:v="urn:schemas-microsoft-com:vml" Requires="v">
                    <p:oleObj spid="_x0000_s11031" name="数式" r:id="rId32" imgW="152280" imgH="177480" progId="Equation.3">
                      <p:embed/>
                    </p:oleObj>
                  </mc:Choice>
                  <mc:Fallback>
                    <p:oleObj name="数式" r:id="rId32" imgW="152280" imgH="177480" progId="Equation.3">
                      <p:embed/>
                      <p:pic>
                        <p:nvPicPr>
                          <p:cNvPr id="0" name="オブジェクト 43"/>
                          <p:cNvPicPr>
                            <a:picLocks noChangeAspect="1" noChangeArrowheads="1"/>
                          </p:cNvPicPr>
                          <p:nvPr/>
                        </p:nvPicPr>
                        <p:blipFill>
                          <a:blip r:embed="rId33"/>
                          <a:srcRect/>
                          <a:stretch>
                            <a:fillRect/>
                          </a:stretch>
                        </p:blipFill>
                        <p:spPr bwMode="auto">
                          <a:xfrm>
                            <a:off x="395536" y="5246988"/>
                            <a:ext cx="320675" cy="414671"/>
                          </a:xfrm>
                          <a:prstGeom prst="rect">
                            <a:avLst/>
                          </a:prstGeom>
                          <a:noFill/>
                          <a:ln>
                            <a:noFill/>
                          </a:ln>
                        </p:spPr>
                      </p:pic>
                    </p:oleObj>
                  </mc:Fallback>
                </mc:AlternateContent>
              </a:graphicData>
            </a:graphic>
          </p:graphicFrame>
          <p:graphicFrame>
            <p:nvGraphicFramePr>
              <p:cNvPr id="101" name="オブジェクト 100"/>
              <p:cNvGraphicFramePr>
                <a:graphicFrameLocks noChangeAspect="1"/>
              </p:cNvGraphicFramePr>
              <p:nvPr>
                <p:extLst>
                  <p:ext uri="{D42A27DB-BD31-4B8C-83A1-F6EECF244321}">
                    <p14:modId xmlns:p14="http://schemas.microsoft.com/office/powerpoint/2010/main" val="1142638988"/>
                  </p:ext>
                </p:extLst>
              </p:nvPr>
            </p:nvGraphicFramePr>
            <p:xfrm>
              <a:off x="8375402" y="5157192"/>
              <a:ext cx="373062" cy="473075"/>
            </p:xfrm>
            <a:graphic>
              <a:graphicData uri="http://schemas.openxmlformats.org/presentationml/2006/ole">
                <mc:AlternateContent xmlns:mc="http://schemas.openxmlformats.org/markup-compatibility/2006">
                  <mc:Choice xmlns:v="urn:schemas-microsoft-com:vml" Requires="v">
                    <p:oleObj spid="_x0000_s11032" name="数式" r:id="rId34" imgW="177480" imgH="203040" progId="Equation.3">
                      <p:embed/>
                    </p:oleObj>
                  </mc:Choice>
                  <mc:Fallback>
                    <p:oleObj name="数式" r:id="rId34" imgW="177480" imgH="203040" progId="Equation.3">
                      <p:embed/>
                      <p:pic>
                        <p:nvPicPr>
                          <p:cNvPr id="0" name="オブジェクト 50"/>
                          <p:cNvPicPr>
                            <a:picLocks noChangeAspect="1" noChangeArrowheads="1"/>
                          </p:cNvPicPr>
                          <p:nvPr/>
                        </p:nvPicPr>
                        <p:blipFill>
                          <a:blip r:embed="rId35"/>
                          <a:srcRect/>
                          <a:stretch>
                            <a:fillRect/>
                          </a:stretch>
                        </p:blipFill>
                        <p:spPr bwMode="auto">
                          <a:xfrm>
                            <a:off x="8375402" y="5157192"/>
                            <a:ext cx="3730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 name="オブジェクト 101"/>
              <p:cNvGraphicFramePr>
                <a:graphicFrameLocks noChangeAspect="1"/>
              </p:cNvGraphicFramePr>
              <p:nvPr>
                <p:extLst>
                  <p:ext uri="{D42A27DB-BD31-4B8C-83A1-F6EECF244321}">
                    <p14:modId xmlns:p14="http://schemas.microsoft.com/office/powerpoint/2010/main" val="354935360"/>
                  </p:ext>
                </p:extLst>
              </p:nvPr>
            </p:nvGraphicFramePr>
            <p:xfrm>
              <a:off x="2706688" y="5886450"/>
              <a:ext cx="280987" cy="509588"/>
            </p:xfrm>
            <a:graphic>
              <a:graphicData uri="http://schemas.openxmlformats.org/presentationml/2006/ole">
                <mc:AlternateContent xmlns:mc="http://schemas.openxmlformats.org/markup-compatibility/2006">
                  <mc:Choice xmlns:v="urn:schemas-microsoft-com:vml" Requires="v">
                    <p:oleObj spid="_x0000_s11033" name="数式" r:id="rId36" imgW="139680" imgH="228600" progId="Equation.3">
                      <p:embed/>
                    </p:oleObj>
                  </mc:Choice>
                  <mc:Fallback>
                    <p:oleObj name="数式" r:id="rId36" imgW="139680" imgH="228600" progId="Equation.3">
                      <p:embed/>
                      <p:pic>
                        <p:nvPicPr>
                          <p:cNvPr id="0" name="オブジェクト 50"/>
                          <p:cNvPicPr>
                            <a:picLocks noChangeAspect="1" noChangeArrowheads="1"/>
                          </p:cNvPicPr>
                          <p:nvPr/>
                        </p:nvPicPr>
                        <p:blipFill>
                          <a:blip r:embed="rId37"/>
                          <a:srcRect/>
                          <a:stretch>
                            <a:fillRect/>
                          </a:stretch>
                        </p:blipFill>
                        <p:spPr bwMode="auto">
                          <a:xfrm>
                            <a:off x="2706688" y="5886450"/>
                            <a:ext cx="280987" cy="509588"/>
                          </a:xfrm>
                          <a:prstGeom prst="rect">
                            <a:avLst/>
                          </a:prstGeom>
                          <a:noFill/>
                          <a:ln>
                            <a:noFill/>
                          </a:ln>
                        </p:spPr>
                      </p:pic>
                    </p:oleObj>
                  </mc:Fallback>
                </mc:AlternateContent>
              </a:graphicData>
            </a:graphic>
          </p:graphicFrame>
          <p:graphicFrame>
            <p:nvGraphicFramePr>
              <p:cNvPr id="103" name="オブジェクト 102"/>
              <p:cNvGraphicFramePr>
                <a:graphicFrameLocks noChangeAspect="1"/>
              </p:cNvGraphicFramePr>
              <p:nvPr>
                <p:extLst>
                  <p:ext uri="{D42A27DB-BD31-4B8C-83A1-F6EECF244321}">
                    <p14:modId xmlns:p14="http://schemas.microsoft.com/office/powerpoint/2010/main" val="1904760217"/>
                  </p:ext>
                </p:extLst>
              </p:nvPr>
            </p:nvGraphicFramePr>
            <p:xfrm>
              <a:off x="6875934" y="5949280"/>
              <a:ext cx="360362" cy="538162"/>
            </p:xfrm>
            <a:graphic>
              <a:graphicData uri="http://schemas.openxmlformats.org/presentationml/2006/ole">
                <mc:AlternateContent xmlns:mc="http://schemas.openxmlformats.org/markup-compatibility/2006">
                  <mc:Choice xmlns:v="urn:schemas-microsoft-com:vml" Requires="v">
                    <p:oleObj spid="_x0000_s11034" name="数式" r:id="rId38" imgW="177480" imgH="241200" progId="Equation.3">
                      <p:embed/>
                    </p:oleObj>
                  </mc:Choice>
                  <mc:Fallback>
                    <p:oleObj name="数式" r:id="rId38" imgW="177480" imgH="241200" progId="Equation.3">
                      <p:embed/>
                      <p:pic>
                        <p:nvPicPr>
                          <p:cNvPr id="0" name="オブジェクト 101"/>
                          <p:cNvPicPr>
                            <a:picLocks noChangeAspect="1" noChangeArrowheads="1"/>
                          </p:cNvPicPr>
                          <p:nvPr/>
                        </p:nvPicPr>
                        <p:blipFill>
                          <a:blip r:embed="rId39"/>
                          <a:srcRect/>
                          <a:stretch>
                            <a:fillRect/>
                          </a:stretch>
                        </p:blipFill>
                        <p:spPr bwMode="auto">
                          <a:xfrm>
                            <a:off x="6875934" y="5949280"/>
                            <a:ext cx="360362"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4" name="オブジェクト 103"/>
              <p:cNvGraphicFramePr>
                <a:graphicFrameLocks noChangeAspect="1"/>
              </p:cNvGraphicFramePr>
              <p:nvPr>
                <p:extLst>
                  <p:ext uri="{D42A27DB-BD31-4B8C-83A1-F6EECF244321}">
                    <p14:modId xmlns:p14="http://schemas.microsoft.com/office/powerpoint/2010/main" val="4101100457"/>
                  </p:ext>
                </p:extLst>
              </p:nvPr>
            </p:nvGraphicFramePr>
            <p:xfrm>
              <a:off x="6418263" y="4999038"/>
              <a:ext cx="331787" cy="511175"/>
            </p:xfrm>
            <a:graphic>
              <a:graphicData uri="http://schemas.openxmlformats.org/presentationml/2006/ole">
                <mc:AlternateContent xmlns:mc="http://schemas.openxmlformats.org/markup-compatibility/2006">
                  <mc:Choice xmlns:v="urn:schemas-microsoft-com:vml" Requires="v">
                    <p:oleObj spid="_x0000_s11035" name="数式" r:id="rId40" imgW="164880" imgH="228600" progId="Equation.3">
                      <p:embed/>
                    </p:oleObj>
                  </mc:Choice>
                  <mc:Fallback>
                    <p:oleObj name="数式" r:id="rId40" imgW="164880" imgH="228600" progId="Equation.3">
                      <p:embed/>
                      <p:pic>
                        <p:nvPicPr>
                          <p:cNvPr id="0" name="オブジェクト 101"/>
                          <p:cNvPicPr>
                            <a:picLocks noChangeAspect="1" noChangeArrowheads="1"/>
                          </p:cNvPicPr>
                          <p:nvPr/>
                        </p:nvPicPr>
                        <p:blipFill>
                          <a:blip r:embed="rId41"/>
                          <a:srcRect/>
                          <a:stretch>
                            <a:fillRect/>
                          </a:stretch>
                        </p:blipFill>
                        <p:spPr bwMode="auto">
                          <a:xfrm>
                            <a:off x="6418263" y="4999038"/>
                            <a:ext cx="3317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5" name="オブジェクト 104"/>
              <p:cNvGraphicFramePr>
                <a:graphicFrameLocks noChangeAspect="1"/>
              </p:cNvGraphicFramePr>
              <p:nvPr>
                <p:extLst>
                  <p:ext uri="{D42A27DB-BD31-4B8C-83A1-F6EECF244321}">
                    <p14:modId xmlns:p14="http://schemas.microsoft.com/office/powerpoint/2010/main" val="371026749"/>
                  </p:ext>
                </p:extLst>
              </p:nvPr>
            </p:nvGraphicFramePr>
            <p:xfrm>
              <a:off x="6659563" y="5487988"/>
              <a:ext cx="280987" cy="539750"/>
            </p:xfrm>
            <a:graphic>
              <a:graphicData uri="http://schemas.openxmlformats.org/presentationml/2006/ole">
                <mc:AlternateContent xmlns:mc="http://schemas.openxmlformats.org/markup-compatibility/2006">
                  <mc:Choice xmlns:v="urn:schemas-microsoft-com:vml" Requires="v">
                    <p:oleObj spid="_x0000_s11036" name="数式" r:id="rId42" imgW="139680" imgH="241200" progId="Equation.3">
                      <p:embed/>
                    </p:oleObj>
                  </mc:Choice>
                  <mc:Fallback>
                    <p:oleObj name="数式" r:id="rId42" imgW="139680" imgH="241200" progId="Equation.3">
                      <p:embed/>
                      <p:pic>
                        <p:nvPicPr>
                          <p:cNvPr id="0" name="オブジェクト 101"/>
                          <p:cNvPicPr>
                            <a:picLocks noChangeAspect="1" noChangeArrowheads="1"/>
                          </p:cNvPicPr>
                          <p:nvPr/>
                        </p:nvPicPr>
                        <p:blipFill>
                          <a:blip r:embed="rId43"/>
                          <a:srcRect/>
                          <a:stretch>
                            <a:fillRect/>
                          </a:stretch>
                        </p:blipFill>
                        <p:spPr bwMode="auto">
                          <a:xfrm>
                            <a:off x="6659563" y="5487988"/>
                            <a:ext cx="2809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6" name="オブジェクト 105"/>
              <p:cNvGraphicFramePr>
                <a:graphicFrameLocks noChangeAspect="1"/>
              </p:cNvGraphicFramePr>
              <p:nvPr>
                <p:extLst>
                  <p:ext uri="{D42A27DB-BD31-4B8C-83A1-F6EECF244321}">
                    <p14:modId xmlns:p14="http://schemas.microsoft.com/office/powerpoint/2010/main" val="281220718"/>
                  </p:ext>
                </p:extLst>
              </p:nvPr>
            </p:nvGraphicFramePr>
            <p:xfrm>
              <a:off x="2046288" y="5454650"/>
              <a:ext cx="306387" cy="509588"/>
            </p:xfrm>
            <a:graphic>
              <a:graphicData uri="http://schemas.openxmlformats.org/presentationml/2006/ole">
                <mc:AlternateContent xmlns:mc="http://schemas.openxmlformats.org/markup-compatibility/2006">
                  <mc:Choice xmlns:v="urn:schemas-microsoft-com:vml" Requires="v">
                    <p:oleObj spid="_x0000_s11037" name="数式" r:id="rId44" imgW="152280" imgH="228600" progId="Equation.3">
                      <p:embed/>
                    </p:oleObj>
                  </mc:Choice>
                  <mc:Fallback>
                    <p:oleObj name="数式" r:id="rId44" imgW="152280" imgH="228600" progId="Equation.3">
                      <p:embed/>
                      <p:pic>
                        <p:nvPicPr>
                          <p:cNvPr id="0" name="オブジェクト 101"/>
                          <p:cNvPicPr>
                            <a:picLocks noChangeAspect="1" noChangeArrowheads="1"/>
                          </p:cNvPicPr>
                          <p:nvPr/>
                        </p:nvPicPr>
                        <p:blipFill>
                          <a:blip r:embed="rId45"/>
                          <a:srcRect/>
                          <a:stretch>
                            <a:fillRect/>
                          </a:stretch>
                        </p:blipFill>
                        <p:spPr bwMode="auto">
                          <a:xfrm>
                            <a:off x="2046288" y="5454650"/>
                            <a:ext cx="30638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7" name="オブジェクト 106"/>
              <p:cNvGraphicFramePr>
                <a:graphicFrameLocks noChangeAspect="1"/>
              </p:cNvGraphicFramePr>
              <p:nvPr>
                <p:extLst>
                  <p:ext uri="{D42A27DB-BD31-4B8C-83A1-F6EECF244321}">
                    <p14:modId xmlns:p14="http://schemas.microsoft.com/office/powerpoint/2010/main" val="1232256136"/>
                  </p:ext>
                </p:extLst>
              </p:nvPr>
            </p:nvGraphicFramePr>
            <p:xfrm>
              <a:off x="1889125" y="4962525"/>
              <a:ext cx="331788" cy="482600"/>
            </p:xfrm>
            <a:graphic>
              <a:graphicData uri="http://schemas.openxmlformats.org/presentationml/2006/ole">
                <mc:AlternateContent xmlns:mc="http://schemas.openxmlformats.org/markup-compatibility/2006">
                  <mc:Choice xmlns:v="urn:schemas-microsoft-com:vml" Requires="v">
                    <p:oleObj spid="_x0000_s11038" name="数式" r:id="rId46" imgW="164880" imgH="215640" progId="Equation.3">
                      <p:embed/>
                    </p:oleObj>
                  </mc:Choice>
                  <mc:Fallback>
                    <p:oleObj name="数式" r:id="rId46" imgW="164880" imgH="215640" progId="Equation.3">
                      <p:embed/>
                      <p:pic>
                        <p:nvPicPr>
                          <p:cNvPr id="0" name="オブジェクト 101"/>
                          <p:cNvPicPr>
                            <a:picLocks noChangeAspect="1" noChangeArrowheads="1"/>
                          </p:cNvPicPr>
                          <p:nvPr/>
                        </p:nvPicPr>
                        <p:blipFill>
                          <a:blip r:embed="rId47"/>
                          <a:srcRect/>
                          <a:stretch>
                            <a:fillRect/>
                          </a:stretch>
                        </p:blipFill>
                        <p:spPr bwMode="auto">
                          <a:xfrm>
                            <a:off x="1889125" y="4962525"/>
                            <a:ext cx="3317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8" name="オブジェクト 107"/>
              <p:cNvGraphicFramePr>
                <a:graphicFrameLocks noChangeAspect="1"/>
              </p:cNvGraphicFramePr>
              <p:nvPr>
                <p:extLst>
                  <p:ext uri="{D42A27DB-BD31-4B8C-83A1-F6EECF244321}">
                    <p14:modId xmlns:p14="http://schemas.microsoft.com/office/powerpoint/2010/main" val="1753057308"/>
                  </p:ext>
                </p:extLst>
              </p:nvPr>
            </p:nvGraphicFramePr>
            <p:xfrm>
              <a:off x="5940425" y="4516438"/>
              <a:ext cx="280988" cy="511175"/>
            </p:xfrm>
            <a:graphic>
              <a:graphicData uri="http://schemas.openxmlformats.org/presentationml/2006/ole">
                <mc:AlternateContent xmlns:mc="http://schemas.openxmlformats.org/markup-compatibility/2006">
                  <mc:Choice xmlns:v="urn:schemas-microsoft-com:vml" Requires="v">
                    <p:oleObj spid="_x0000_s11039" name="数式" r:id="rId48" imgW="139680" imgH="228600" progId="Equation.3">
                      <p:embed/>
                    </p:oleObj>
                  </mc:Choice>
                  <mc:Fallback>
                    <p:oleObj name="数式" r:id="rId48" imgW="139680" imgH="228600" progId="Equation.3">
                      <p:embed/>
                      <p:pic>
                        <p:nvPicPr>
                          <p:cNvPr id="0" name="オブジェクト 101"/>
                          <p:cNvPicPr>
                            <a:picLocks noChangeAspect="1" noChangeArrowheads="1"/>
                          </p:cNvPicPr>
                          <p:nvPr/>
                        </p:nvPicPr>
                        <p:blipFill>
                          <a:blip r:embed="rId49"/>
                          <a:srcRect/>
                          <a:stretch>
                            <a:fillRect/>
                          </a:stretch>
                        </p:blipFill>
                        <p:spPr bwMode="auto">
                          <a:xfrm>
                            <a:off x="5940425" y="4516438"/>
                            <a:ext cx="28098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9" name="オブジェクト 108"/>
              <p:cNvGraphicFramePr>
                <a:graphicFrameLocks noChangeAspect="1"/>
              </p:cNvGraphicFramePr>
              <p:nvPr>
                <p:extLst>
                  <p:ext uri="{D42A27DB-BD31-4B8C-83A1-F6EECF244321}">
                    <p14:modId xmlns:p14="http://schemas.microsoft.com/office/powerpoint/2010/main" val="2245464058"/>
                  </p:ext>
                </p:extLst>
              </p:nvPr>
            </p:nvGraphicFramePr>
            <p:xfrm>
              <a:off x="1547664" y="4530576"/>
              <a:ext cx="280988" cy="482600"/>
            </p:xfrm>
            <a:graphic>
              <a:graphicData uri="http://schemas.openxmlformats.org/presentationml/2006/ole">
                <mc:AlternateContent xmlns:mc="http://schemas.openxmlformats.org/markup-compatibility/2006">
                  <mc:Choice xmlns:v="urn:schemas-microsoft-com:vml" Requires="v">
                    <p:oleObj spid="_x0000_s11040" name="数式" r:id="rId50" imgW="139680" imgH="215640" progId="Equation.3">
                      <p:embed/>
                    </p:oleObj>
                  </mc:Choice>
                  <mc:Fallback>
                    <p:oleObj name="数式" r:id="rId50" imgW="139680" imgH="215640" progId="Equation.3">
                      <p:embed/>
                      <p:pic>
                        <p:nvPicPr>
                          <p:cNvPr id="0" name="オブジェクト 101"/>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1547664" y="4530576"/>
                            <a:ext cx="2809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sp>
        <p:nvSpPr>
          <p:cNvPr id="110" name="テキスト ボックス 109"/>
          <p:cNvSpPr txBox="1"/>
          <p:nvPr/>
        </p:nvSpPr>
        <p:spPr>
          <a:xfrm>
            <a:off x="1691680" y="2886035"/>
            <a:ext cx="1415772" cy="830997"/>
          </a:xfrm>
          <a:prstGeom prst="rect">
            <a:avLst/>
          </a:prstGeom>
          <a:noFill/>
        </p:spPr>
        <p:txBody>
          <a:bodyPr wrap="none" rtlCol="0">
            <a:spAutoFit/>
          </a:bodyPr>
          <a:lstStyle/>
          <a:p>
            <a:r>
              <a:rPr kumimoji="1" lang="ja-JP" altLang="en-US" sz="2400" dirty="0" smtClean="0">
                <a:latin typeface="+mj-ea"/>
                <a:ea typeface="+mj-ea"/>
              </a:rPr>
              <a:t>攻撃側：</a:t>
            </a:r>
            <a:endParaRPr kumimoji="1" lang="en-US" altLang="ja-JP" sz="2400" dirty="0" smtClean="0">
              <a:latin typeface="+mj-ea"/>
              <a:ea typeface="+mj-ea"/>
            </a:endParaRPr>
          </a:p>
          <a:p>
            <a:r>
              <a:rPr lang="ja-JP" altLang="en-US" sz="2400" dirty="0" smtClean="0">
                <a:latin typeface="+mj-ea"/>
                <a:ea typeface="+mj-ea"/>
              </a:rPr>
              <a:t>防御側：</a:t>
            </a:r>
            <a:endParaRPr kumimoji="1" lang="ja-JP" altLang="en-US" sz="2400" dirty="0">
              <a:latin typeface="+mj-ea"/>
              <a:ea typeface="+mj-ea"/>
            </a:endParaRPr>
          </a:p>
        </p:txBody>
      </p:sp>
      <p:sp>
        <p:nvSpPr>
          <p:cNvPr id="113" name="テキスト ボックス 112"/>
          <p:cNvSpPr txBox="1"/>
          <p:nvPr/>
        </p:nvSpPr>
        <p:spPr>
          <a:xfrm>
            <a:off x="769717" y="5795972"/>
            <a:ext cx="877163" cy="369332"/>
          </a:xfrm>
          <a:prstGeom prst="rect">
            <a:avLst/>
          </a:prstGeom>
          <a:noFill/>
        </p:spPr>
        <p:txBody>
          <a:bodyPr wrap="none" rtlCol="0">
            <a:spAutoFit/>
          </a:bodyPr>
          <a:lstStyle/>
          <a:p>
            <a:r>
              <a:rPr kumimoji="1" lang="ja-JP" altLang="en-US" dirty="0" smtClean="0">
                <a:latin typeface="+mj-ea"/>
                <a:ea typeface="+mj-ea"/>
              </a:rPr>
              <a:t>攻撃者</a:t>
            </a:r>
            <a:endParaRPr kumimoji="1" lang="ja-JP" altLang="en-US" dirty="0">
              <a:latin typeface="+mj-ea"/>
              <a:ea typeface="+mj-ea"/>
            </a:endParaRPr>
          </a:p>
        </p:txBody>
      </p:sp>
      <p:sp>
        <p:nvSpPr>
          <p:cNvPr id="114" name="テキスト ボックス 113"/>
          <p:cNvSpPr txBox="1"/>
          <p:nvPr/>
        </p:nvSpPr>
        <p:spPr>
          <a:xfrm>
            <a:off x="7052547" y="5795972"/>
            <a:ext cx="877163" cy="369332"/>
          </a:xfrm>
          <a:prstGeom prst="rect">
            <a:avLst/>
          </a:prstGeom>
          <a:noFill/>
        </p:spPr>
        <p:txBody>
          <a:bodyPr wrap="none" rtlCol="0">
            <a:spAutoFit/>
          </a:bodyPr>
          <a:lstStyle/>
          <a:p>
            <a:r>
              <a:rPr kumimoji="1" lang="ja-JP" altLang="en-US" dirty="0" smtClean="0">
                <a:latin typeface="+mj-ea"/>
                <a:ea typeface="+mj-ea"/>
              </a:rPr>
              <a:t>防御者</a:t>
            </a:r>
            <a:endParaRPr kumimoji="1" lang="ja-JP" altLang="en-US" dirty="0">
              <a:latin typeface="+mj-ea"/>
              <a:ea typeface="+mj-ea"/>
            </a:endParaRPr>
          </a:p>
        </p:txBody>
      </p:sp>
      <p:graphicFrame>
        <p:nvGraphicFramePr>
          <p:cNvPr id="72" name="オブジェクト 71"/>
          <p:cNvGraphicFramePr>
            <a:graphicFrameLocks noChangeAspect="1"/>
          </p:cNvGraphicFramePr>
          <p:nvPr>
            <p:extLst>
              <p:ext uri="{D42A27DB-BD31-4B8C-83A1-F6EECF244321}">
                <p14:modId xmlns:p14="http://schemas.microsoft.com/office/powerpoint/2010/main" val="656759689"/>
              </p:ext>
            </p:extLst>
          </p:nvPr>
        </p:nvGraphicFramePr>
        <p:xfrm>
          <a:off x="2472903" y="4055095"/>
          <a:ext cx="442913" cy="454025"/>
        </p:xfrm>
        <a:graphic>
          <a:graphicData uri="http://schemas.openxmlformats.org/presentationml/2006/ole">
            <mc:AlternateContent xmlns:mc="http://schemas.openxmlformats.org/markup-compatibility/2006">
              <mc:Choice xmlns:v="urn:schemas-microsoft-com:vml" Requires="v">
                <p:oleObj spid="_x0000_s11041" name="数式" r:id="rId52" imgW="215640" imgH="241200" progId="Equation.3">
                  <p:embed/>
                </p:oleObj>
              </mc:Choice>
              <mc:Fallback>
                <p:oleObj name="数式" r:id="rId52" imgW="215640" imgH="241200" progId="Equation.3">
                  <p:embed/>
                  <p:pic>
                    <p:nvPicPr>
                      <p:cNvPr id="0" name=""/>
                      <p:cNvPicPr>
                        <a:picLocks noChangeAspect="1" noChangeArrowheads="1"/>
                      </p:cNvPicPr>
                      <p:nvPr/>
                    </p:nvPicPr>
                    <p:blipFill>
                      <a:blip r:embed="rId53"/>
                      <a:srcRect/>
                      <a:stretch>
                        <a:fillRect/>
                      </a:stretch>
                    </p:blipFill>
                    <p:spPr bwMode="auto">
                      <a:xfrm>
                        <a:off x="2472903" y="4055095"/>
                        <a:ext cx="442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4121044470"/>
              </p:ext>
            </p:extLst>
          </p:nvPr>
        </p:nvGraphicFramePr>
        <p:xfrm>
          <a:off x="2820988" y="4414838"/>
          <a:ext cx="468312" cy="454025"/>
        </p:xfrm>
        <a:graphic>
          <a:graphicData uri="http://schemas.openxmlformats.org/presentationml/2006/ole">
            <mc:AlternateContent xmlns:mc="http://schemas.openxmlformats.org/markup-compatibility/2006">
              <mc:Choice xmlns:v="urn:schemas-microsoft-com:vml" Requires="v">
                <p:oleObj spid="_x0000_s11042" name="数式" r:id="rId54" imgW="228600" imgH="241200" progId="Equation.3">
                  <p:embed/>
                </p:oleObj>
              </mc:Choice>
              <mc:Fallback>
                <p:oleObj name="数式" r:id="rId54" imgW="228600" imgH="241200" progId="Equation.3">
                  <p:embed/>
                  <p:pic>
                    <p:nvPicPr>
                      <p:cNvPr id="0" name="オブジェクト 71"/>
                      <p:cNvPicPr>
                        <a:picLocks noChangeAspect="1" noChangeArrowheads="1"/>
                      </p:cNvPicPr>
                      <p:nvPr/>
                    </p:nvPicPr>
                    <p:blipFill>
                      <a:blip r:embed="rId55"/>
                      <a:srcRect/>
                      <a:stretch>
                        <a:fillRect/>
                      </a:stretch>
                    </p:blipFill>
                    <p:spPr bwMode="auto">
                      <a:xfrm>
                        <a:off x="2820988" y="4414838"/>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2072211326"/>
              </p:ext>
            </p:extLst>
          </p:nvPr>
        </p:nvGraphicFramePr>
        <p:xfrm>
          <a:off x="3419872" y="5279231"/>
          <a:ext cx="468312" cy="454025"/>
        </p:xfrm>
        <a:graphic>
          <a:graphicData uri="http://schemas.openxmlformats.org/presentationml/2006/ole">
            <mc:AlternateContent xmlns:mc="http://schemas.openxmlformats.org/markup-compatibility/2006">
              <mc:Choice xmlns:v="urn:schemas-microsoft-com:vml" Requires="v">
                <p:oleObj spid="_x0000_s11043" name="数式" r:id="rId56" imgW="228600" imgH="241200" progId="Equation.3">
                  <p:embed/>
                </p:oleObj>
              </mc:Choice>
              <mc:Fallback>
                <p:oleObj name="数式" r:id="rId56" imgW="228600" imgH="241200" progId="Equation.3">
                  <p:embed/>
                  <p:pic>
                    <p:nvPicPr>
                      <p:cNvPr id="0" name="オブジェクト 3"/>
                      <p:cNvPicPr>
                        <a:picLocks noChangeAspect="1" noChangeArrowheads="1"/>
                      </p:cNvPicPr>
                      <p:nvPr/>
                    </p:nvPicPr>
                    <p:blipFill>
                      <a:blip r:embed="rId57"/>
                      <a:srcRect/>
                      <a:stretch>
                        <a:fillRect/>
                      </a:stretch>
                    </p:blipFill>
                    <p:spPr bwMode="auto">
                      <a:xfrm>
                        <a:off x="3419872" y="5279231"/>
                        <a:ext cx="4683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547169025"/>
              </p:ext>
            </p:extLst>
          </p:nvPr>
        </p:nvGraphicFramePr>
        <p:xfrm>
          <a:off x="3805238" y="5711825"/>
          <a:ext cx="417512" cy="454025"/>
        </p:xfrm>
        <a:graphic>
          <a:graphicData uri="http://schemas.openxmlformats.org/presentationml/2006/ole">
            <mc:AlternateContent xmlns:mc="http://schemas.openxmlformats.org/markup-compatibility/2006">
              <mc:Choice xmlns:v="urn:schemas-microsoft-com:vml" Requires="v">
                <p:oleObj spid="_x0000_s11044" name="数式" r:id="rId58" imgW="203040" imgH="241200" progId="Equation.3">
                  <p:embed/>
                </p:oleObj>
              </mc:Choice>
              <mc:Fallback>
                <p:oleObj name="数式" r:id="rId58" imgW="203040" imgH="241200" progId="Equation.3">
                  <p:embed/>
                  <p:pic>
                    <p:nvPicPr>
                      <p:cNvPr id="0" name="オブジェクト 4"/>
                      <p:cNvPicPr>
                        <a:picLocks noChangeAspect="1" noChangeArrowheads="1"/>
                      </p:cNvPicPr>
                      <p:nvPr/>
                    </p:nvPicPr>
                    <p:blipFill>
                      <a:blip r:embed="rId59"/>
                      <a:srcRect/>
                      <a:stretch>
                        <a:fillRect/>
                      </a:stretch>
                    </p:blipFill>
                    <p:spPr bwMode="auto">
                      <a:xfrm>
                        <a:off x="3805238" y="5711825"/>
                        <a:ext cx="4175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3948050292"/>
              </p:ext>
            </p:extLst>
          </p:nvPr>
        </p:nvGraphicFramePr>
        <p:xfrm>
          <a:off x="5673725" y="6092825"/>
          <a:ext cx="547688" cy="454025"/>
        </p:xfrm>
        <a:graphic>
          <a:graphicData uri="http://schemas.openxmlformats.org/presentationml/2006/ole">
            <mc:AlternateContent xmlns:mc="http://schemas.openxmlformats.org/markup-compatibility/2006">
              <mc:Choice xmlns:v="urn:schemas-microsoft-com:vml" Requires="v">
                <p:oleObj spid="_x0000_s11045" name="数式" r:id="rId60" imgW="266400" imgH="241200" progId="Equation.3">
                  <p:embed/>
                </p:oleObj>
              </mc:Choice>
              <mc:Fallback>
                <p:oleObj name="数式" r:id="rId60" imgW="266400" imgH="241200" progId="Equation.3">
                  <p:embed/>
                  <p:pic>
                    <p:nvPicPr>
                      <p:cNvPr id="0" name="オブジェクト 5"/>
                      <p:cNvPicPr>
                        <a:picLocks noChangeAspect="1" noChangeArrowheads="1"/>
                      </p:cNvPicPr>
                      <p:nvPr/>
                    </p:nvPicPr>
                    <p:blipFill>
                      <a:blip r:embed="rId61"/>
                      <a:srcRect/>
                      <a:stretch>
                        <a:fillRect/>
                      </a:stretch>
                    </p:blipFill>
                    <p:spPr bwMode="auto">
                      <a:xfrm>
                        <a:off x="5673725" y="6092825"/>
                        <a:ext cx="5476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38782926"/>
              </p:ext>
            </p:extLst>
          </p:nvPr>
        </p:nvGraphicFramePr>
        <p:xfrm>
          <a:off x="5618163" y="5732463"/>
          <a:ext cx="469900" cy="454025"/>
        </p:xfrm>
        <a:graphic>
          <a:graphicData uri="http://schemas.openxmlformats.org/presentationml/2006/ole">
            <mc:AlternateContent xmlns:mc="http://schemas.openxmlformats.org/markup-compatibility/2006">
              <mc:Choice xmlns:v="urn:schemas-microsoft-com:vml" Requires="v">
                <p:oleObj spid="_x0000_s11046" name="数式" r:id="rId62" imgW="228600" imgH="241200" progId="Equation.3">
                  <p:embed/>
                </p:oleObj>
              </mc:Choice>
              <mc:Fallback>
                <p:oleObj name="数式" r:id="rId62" imgW="228600" imgH="241200" progId="Equation.3">
                  <p:embed/>
                  <p:pic>
                    <p:nvPicPr>
                      <p:cNvPr id="0" name="オブジェクト 6"/>
                      <p:cNvPicPr>
                        <a:picLocks noChangeAspect="1" noChangeArrowheads="1"/>
                      </p:cNvPicPr>
                      <p:nvPr/>
                    </p:nvPicPr>
                    <p:blipFill>
                      <a:blip r:embed="rId63"/>
                      <a:srcRect/>
                      <a:stretch>
                        <a:fillRect/>
                      </a:stretch>
                    </p:blipFill>
                    <p:spPr bwMode="auto">
                      <a:xfrm>
                        <a:off x="5618163" y="5732463"/>
                        <a:ext cx="4699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912745876"/>
              </p:ext>
            </p:extLst>
          </p:nvPr>
        </p:nvGraphicFramePr>
        <p:xfrm>
          <a:off x="4846638" y="4868863"/>
          <a:ext cx="496887" cy="454025"/>
        </p:xfrm>
        <a:graphic>
          <a:graphicData uri="http://schemas.openxmlformats.org/presentationml/2006/ole">
            <mc:AlternateContent xmlns:mc="http://schemas.openxmlformats.org/markup-compatibility/2006">
              <mc:Choice xmlns:v="urn:schemas-microsoft-com:vml" Requires="v">
                <p:oleObj spid="_x0000_s11047" name="数式" r:id="rId64" imgW="241200" imgH="241200" progId="Equation.3">
                  <p:embed/>
                </p:oleObj>
              </mc:Choice>
              <mc:Fallback>
                <p:oleObj name="数式" r:id="rId64" imgW="241200" imgH="241200" progId="Equation.3">
                  <p:embed/>
                  <p:pic>
                    <p:nvPicPr>
                      <p:cNvPr id="0" name="オブジェクト 7"/>
                      <p:cNvPicPr>
                        <a:picLocks noChangeAspect="1" noChangeArrowheads="1"/>
                      </p:cNvPicPr>
                      <p:nvPr/>
                    </p:nvPicPr>
                    <p:blipFill>
                      <a:blip r:embed="rId65"/>
                      <a:srcRect/>
                      <a:stretch>
                        <a:fillRect/>
                      </a:stretch>
                    </p:blipFill>
                    <p:spPr bwMode="auto">
                      <a:xfrm>
                        <a:off x="4846638" y="4868863"/>
                        <a:ext cx="4968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654916450"/>
              </p:ext>
            </p:extLst>
          </p:nvPr>
        </p:nvGraphicFramePr>
        <p:xfrm>
          <a:off x="4513263" y="4365625"/>
          <a:ext cx="469900" cy="454025"/>
        </p:xfrm>
        <a:graphic>
          <a:graphicData uri="http://schemas.openxmlformats.org/presentationml/2006/ole">
            <mc:AlternateContent xmlns:mc="http://schemas.openxmlformats.org/markup-compatibility/2006">
              <mc:Choice xmlns:v="urn:schemas-microsoft-com:vml" Requires="v">
                <p:oleObj spid="_x0000_s11048" name="数式" r:id="rId66" imgW="228600" imgH="241200" progId="Equation.3">
                  <p:embed/>
                </p:oleObj>
              </mc:Choice>
              <mc:Fallback>
                <p:oleObj name="数式" r:id="rId66" imgW="228600" imgH="241200" progId="Equation.3">
                  <p:embed/>
                  <p:pic>
                    <p:nvPicPr>
                      <p:cNvPr id="0" name="オブジェクト 8"/>
                      <p:cNvPicPr>
                        <a:picLocks noChangeAspect="1" noChangeArrowheads="1"/>
                      </p:cNvPicPr>
                      <p:nvPr/>
                    </p:nvPicPr>
                    <p:blipFill>
                      <a:blip r:embed="rId67"/>
                      <a:srcRect/>
                      <a:stretch>
                        <a:fillRect/>
                      </a:stretch>
                    </p:blipFill>
                    <p:spPr bwMode="auto">
                      <a:xfrm>
                        <a:off x="4513263" y="4365625"/>
                        <a:ext cx="4699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四角形吹き出し 11"/>
          <p:cNvSpPr/>
          <p:nvPr/>
        </p:nvSpPr>
        <p:spPr>
          <a:xfrm>
            <a:off x="31552" y="3946961"/>
            <a:ext cx="1300088" cy="612648"/>
          </a:xfrm>
          <a:prstGeom prst="wedgeRectCallout">
            <a:avLst>
              <a:gd name="adj1" fmla="val -2387"/>
              <a:gd name="adj2" fmla="val -12008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mj-ea"/>
                <a:ea typeface="+mj-ea"/>
              </a:rPr>
              <a:t>　</a:t>
            </a:r>
            <a:r>
              <a:rPr lang="ja-JP" altLang="en-US" sz="1400" dirty="0" smtClean="0">
                <a:latin typeface="+mj-ea"/>
                <a:ea typeface="+mj-ea"/>
              </a:rPr>
              <a:t>を使うのに必要な費用</a:t>
            </a:r>
            <a:endParaRPr kumimoji="1" lang="ja-JP" altLang="en-US" sz="1400" dirty="0">
              <a:latin typeface="+mj-ea"/>
              <a:ea typeface="+mj-ea"/>
            </a:endParaRPr>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567752366"/>
              </p:ext>
            </p:extLst>
          </p:nvPr>
        </p:nvGraphicFramePr>
        <p:xfrm>
          <a:off x="135186" y="4029075"/>
          <a:ext cx="260350" cy="261938"/>
        </p:xfrm>
        <a:graphic>
          <a:graphicData uri="http://schemas.openxmlformats.org/presentationml/2006/ole">
            <mc:AlternateContent xmlns:mc="http://schemas.openxmlformats.org/markup-compatibility/2006">
              <mc:Choice xmlns:v="urn:schemas-microsoft-com:vml" Requires="v">
                <p:oleObj spid="_x0000_s11049" name="数式" r:id="rId68" imgW="126720" imgH="139680" progId="Equation.3">
                  <p:embed/>
                </p:oleObj>
              </mc:Choice>
              <mc:Fallback>
                <p:oleObj name="数式" r:id="rId68" imgW="126720" imgH="139680" progId="Equation.3">
                  <p:embed/>
                  <p:pic>
                    <p:nvPicPr>
                      <p:cNvPr id="0" name="オブジェクト 71"/>
                      <p:cNvPicPr>
                        <a:picLocks noChangeAspect="1" noChangeArrowheads="1"/>
                      </p:cNvPicPr>
                      <p:nvPr/>
                    </p:nvPicPr>
                    <p:blipFill>
                      <a:blip r:embed="rId69"/>
                      <a:srcRect/>
                      <a:stretch>
                        <a:fillRect/>
                      </a:stretch>
                    </p:blipFill>
                    <p:spPr bwMode="auto">
                      <a:xfrm>
                        <a:off x="135186" y="4029075"/>
                        <a:ext cx="2603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四角形吹き出し 13"/>
          <p:cNvSpPr/>
          <p:nvPr/>
        </p:nvSpPr>
        <p:spPr>
          <a:xfrm>
            <a:off x="7308304" y="4221088"/>
            <a:ext cx="1656184" cy="483719"/>
          </a:xfrm>
          <a:prstGeom prst="wedgeRectCallout">
            <a:avLst>
              <a:gd name="adj1" fmla="val -28874"/>
              <a:gd name="adj2" fmla="val -108183"/>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latin typeface="+mj-ea"/>
                <a:ea typeface="+mj-ea"/>
              </a:rPr>
              <a:t>正規化</a:t>
            </a:r>
            <a:r>
              <a:rPr lang="ja-JP" altLang="en-US" sz="1200" dirty="0" smtClean="0">
                <a:latin typeface="+mj-ea"/>
                <a:ea typeface="+mj-ea"/>
              </a:rPr>
              <a:t>した値とする</a:t>
            </a:r>
            <a:endParaRPr kumimoji="1" lang="ja-JP" altLang="en-US" sz="1200" dirty="0">
              <a:latin typeface="+mj-ea"/>
              <a:ea typeface="+mj-ea"/>
            </a:endParaRPr>
          </a:p>
        </p:txBody>
      </p:sp>
    </p:spTree>
    <p:extLst>
      <p:ext uri="{BB962C8B-B14F-4D97-AF65-F5344CB8AC3E}">
        <p14:creationId xmlns:p14="http://schemas.microsoft.com/office/powerpoint/2010/main" val="2747833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使用するゲーム</a:t>
            </a:r>
            <a:endParaRPr kumimoji="1" lang="ja-JP" altLang="en-US" dirty="0"/>
          </a:p>
        </p:txBody>
      </p:sp>
      <p:sp>
        <p:nvSpPr>
          <p:cNvPr id="3" name="コンテンツ プレースホルダー 2"/>
          <p:cNvSpPr>
            <a:spLocks noGrp="1"/>
          </p:cNvSpPr>
          <p:nvPr>
            <p:ph idx="1"/>
          </p:nvPr>
        </p:nvSpPr>
        <p:spPr/>
        <p:txBody>
          <a:bodyPr/>
          <a:lstStyle/>
          <a:p>
            <a:pPr marL="109728" indent="0">
              <a:buNone/>
            </a:pPr>
            <a:r>
              <a:rPr lang="ja-JP" altLang="en-US" dirty="0" smtClean="0">
                <a:latin typeface="+mj-ea"/>
                <a:ea typeface="+mj-ea"/>
              </a:rPr>
              <a:t>各戦略の</a:t>
            </a:r>
            <a:r>
              <a:rPr lang="ja-JP" altLang="en-US" dirty="0">
                <a:latin typeface="+mj-ea"/>
                <a:ea typeface="+mj-ea"/>
              </a:rPr>
              <a:t>ユニット</a:t>
            </a:r>
            <a:r>
              <a:rPr lang="ja-JP" altLang="en-US" dirty="0" smtClean="0">
                <a:latin typeface="+mj-ea"/>
                <a:ea typeface="+mj-ea"/>
              </a:rPr>
              <a:t>は　　　で与えられ</a:t>
            </a:r>
            <a:endParaRPr lang="en-US" altLang="ja-JP" dirty="0" smtClean="0">
              <a:latin typeface="+mj-ea"/>
              <a:ea typeface="+mj-ea"/>
            </a:endParaRPr>
          </a:p>
          <a:p>
            <a:pPr marL="109728" indent="0">
              <a:buNone/>
            </a:pPr>
            <a:r>
              <a:rPr lang="ja-JP" altLang="en-US" dirty="0">
                <a:latin typeface="+mj-ea"/>
                <a:ea typeface="+mj-ea"/>
              </a:rPr>
              <a:t>プレイヤー</a:t>
            </a:r>
            <a:r>
              <a:rPr lang="ja-JP" altLang="en-US" dirty="0" smtClean="0">
                <a:latin typeface="+mj-ea"/>
                <a:ea typeface="+mj-ea"/>
              </a:rPr>
              <a:t>の利得関数は、</a:t>
            </a:r>
            <a:endParaRPr lang="en-US" altLang="ja-JP" dirty="0" smtClean="0">
              <a:latin typeface="+mj-ea"/>
              <a:ea typeface="+mj-ea"/>
            </a:endParaRPr>
          </a:p>
          <a:p>
            <a:pPr marL="109728" indent="0">
              <a:buNone/>
            </a:pPr>
            <a:endParaRPr lang="en-US" altLang="ja-JP" dirty="0">
              <a:latin typeface="+mj-ea"/>
              <a:ea typeface="+mj-ea"/>
            </a:endParaRPr>
          </a:p>
          <a:p>
            <a:pPr marL="109728" indent="0">
              <a:buNone/>
            </a:pPr>
            <a:r>
              <a:rPr lang="ja-JP" altLang="en-US" dirty="0">
                <a:latin typeface="+mj-ea"/>
                <a:ea typeface="+mj-ea"/>
              </a:rPr>
              <a:t>に</a:t>
            </a:r>
            <a:r>
              <a:rPr lang="ja-JP" altLang="en-US" dirty="0" smtClean="0">
                <a:latin typeface="+mj-ea"/>
                <a:ea typeface="+mj-ea"/>
              </a:rPr>
              <a:t>対して</a:t>
            </a:r>
            <a:endParaRPr lang="en-US" altLang="ja-JP" dirty="0" smtClean="0">
              <a:latin typeface="+mj-ea"/>
              <a:ea typeface="+mj-ea"/>
            </a:endParaRPr>
          </a:p>
          <a:p>
            <a:pPr marL="109728" indent="0">
              <a:buNone/>
            </a:pPr>
            <a:endParaRPr lang="en-US" altLang="ja-JP" dirty="0">
              <a:latin typeface="+mj-ea"/>
              <a:ea typeface="+mj-ea"/>
            </a:endParaRPr>
          </a:p>
          <a:p>
            <a:pPr marL="109728" indent="0">
              <a:buNone/>
            </a:pPr>
            <a:endParaRPr lang="en-US" altLang="ja-JP" dirty="0" smtClean="0">
              <a:latin typeface="+mj-ea"/>
              <a:ea typeface="+mj-ea"/>
            </a:endParaRPr>
          </a:p>
          <a:p>
            <a:pPr marL="109728" indent="0">
              <a:buNone/>
            </a:pPr>
            <a:r>
              <a:rPr lang="ja-JP" altLang="en-US" dirty="0" smtClean="0">
                <a:latin typeface="+mj-ea"/>
                <a:ea typeface="+mj-ea"/>
              </a:rPr>
              <a:t>となる</a:t>
            </a:r>
            <a:r>
              <a:rPr lang="en-US" altLang="ja-JP" dirty="0" smtClean="0">
                <a:latin typeface="+mj-ea"/>
                <a:ea typeface="+mj-ea"/>
              </a:rPr>
              <a:t>2</a:t>
            </a:r>
            <a:r>
              <a:rPr lang="ja-JP" altLang="en-US" dirty="0" smtClean="0">
                <a:latin typeface="+mj-ea"/>
                <a:ea typeface="+mj-ea"/>
              </a:rPr>
              <a:t>人ゼロ和ゲームを行う</a:t>
            </a:r>
            <a:endParaRPr lang="en-US" altLang="ja-JP" dirty="0" smtClean="0">
              <a:latin typeface="+mj-ea"/>
              <a:ea typeface="+mj-ea"/>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463522426"/>
              </p:ext>
            </p:extLst>
          </p:nvPr>
        </p:nvGraphicFramePr>
        <p:xfrm>
          <a:off x="1187624" y="3157538"/>
          <a:ext cx="4551362" cy="1855787"/>
        </p:xfrm>
        <a:graphic>
          <a:graphicData uri="http://schemas.openxmlformats.org/presentationml/2006/ole">
            <mc:AlternateContent xmlns:mc="http://schemas.openxmlformats.org/markup-compatibility/2006">
              <mc:Choice xmlns:v="urn:schemas-microsoft-com:vml" Requires="v">
                <p:oleObj spid="_x0000_s2253" name="数式" r:id="rId4" imgW="1650960" imgH="672840" progId="Equation.3">
                  <p:embed/>
                </p:oleObj>
              </mc:Choice>
              <mc:Fallback>
                <p:oleObj name="数式" r:id="rId4" imgW="1650960" imgH="672840" progId="Equation.3">
                  <p:embed/>
                  <p:pic>
                    <p:nvPicPr>
                      <p:cNvPr id="0" name=""/>
                      <p:cNvPicPr/>
                      <p:nvPr/>
                    </p:nvPicPr>
                    <p:blipFill>
                      <a:blip r:embed="rId5"/>
                      <a:stretch>
                        <a:fillRect/>
                      </a:stretch>
                    </p:blipFill>
                    <p:spPr>
                      <a:xfrm>
                        <a:off x="1187624" y="3157538"/>
                        <a:ext cx="4551362" cy="1855787"/>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470044950"/>
              </p:ext>
            </p:extLst>
          </p:nvPr>
        </p:nvGraphicFramePr>
        <p:xfrm>
          <a:off x="3988048" y="2349500"/>
          <a:ext cx="1016000" cy="431800"/>
        </p:xfrm>
        <a:graphic>
          <a:graphicData uri="http://schemas.openxmlformats.org/presentationml/2006/ole">
            <mc:AlternateContent xmlns:mc="http://schemas.openxmlformats.org/markup-compatibility/2006">
              <mc:Choice xmlns:v="urn:schemas-microsoft-com:vml" Requires="v">
                <p:oleObj spid="_x0000_s2254" name="数式" r:id="rId6" imgW="507960" imgH="215640" progId="Equation.3">
                  <p:embed/>
                </p:oleObj>
              </mc:Choice>
              <mc:Fallback>
                <p:oleObj name="数式" r:id="rId6" imgW="507960" imgH="215640" progId="Equation.3">
                  <p:embed/>
                  <p:pic>
                    <p:nvPicPr>
                      <p:cNvPr id="0" name=""/>
                      <p:cNvPicPr/>
                      <p:nvPr/>
                    </p:nvPicPr>
                    <p:blipFill>
                      <a:blip r:embed="rId7"/>
                      <a:stretch>
                        <a:fillRect/>
                      </a:stretch>
                    </p:blipFill>
                    <p:spPr>
                      <a:xfrm>
                        <a:off x="3988048" y="2349500"/>
                        <a:ext cx="1016000" cy="431800"/>
                      </a:xfrm>
                      <a:prstGeom prst="rect">
                        <a:avLst/>
                      </a:prstGeom>
                    </p:spPr>
                  </p:pic>
                </p:oleObj>
              </mc:Fallback>
            </mc:AlternateContent>
          </a:graphicData>
        </a:graphic>
      </p:graphicFrame>
      <p:sp>
        <p:nvSpPr>
          <p:cNvPr id="6" name="円形吹き出し 5"/>
          <p:cNvSpPr/>
          <p:nvPr/>
        </p:nvSpPr>
        <p:spPr>
          <a:xfrm>
            <a:off x="6753944" y="3406051"/>
            <a:ext cx="914400" cy="612648"/>
          </a:xfrm>
          <a:prstGeom prst="wedgeEllipseCallout">
            <a:avLst>
              <a:gd name="adj1" fmla="val -363690"/>
              <a:gd name="adj2" fmla="val 12883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j-ea"/>
                <a:ea typeface="+mj-ea"/>
              </a:rPr>
              <a:t>損失</a:t>
            </a:r>
            <a:endParaRPr kumimoji="1" lang="ja-JP" altLang="en-US" dirty="0">
              <a:latin typeface="+mj-ea"/>
              <a:ea typeface="+mj-ea"/>
            </a:endParaRPr>
          </a:p>
        </p:txBody>
      </p:sp>
      <p:sp>
        <p:nvSpPr>
          <p:cNvPr id="7" name="円形吹き出し 6"/>
          <p:cNvSpPr/>
          <p:nvPr/>
        </p:nvSpPr>
        <p:spPr>
          <a:xfrm>
            <a:off x="4139952" y="3212976"/>
            <a:ext cx="1819988" cy="648072"/>
          </a:xfrm>
          <a:prstGeom prst="wedgeEllipseCallout">
            <a:avLst>
              <a:gd name="adj1" fmla="val -182833"/>
              <a:gd name="adj2" fmla="val 14173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mj-ea"/>
                <a:ea typeface="+mj-ea"/>
              </a:rPr>
              <a:t>利得</a:t>
            </a:r>
            <a:endParaRPr kumimoji="1" lang="ja-JP" altLang="en-US" dirty="0">
              <a:latin typeface="+mj-ea"/>
              <a:ea typeface="+mj-ea"/>
            </a:endParaRPr>
          </a:p>
        </p:txBody>
      </p:sp>
    </p:spTree>
    <p:extLst>
      <p:ext uri="{BB962C8B-B14F-4D97-AF65-F5344CB8AC3E}">
        <p14:creationId xmlns:p14="http://schemas.microsoft.com/office/powerpoint/2010/main" val="13955156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16238</TotalTime>
  <Words>899</Words>
  <Application>Microsoft Office PowerPoint</Application>
  <PresentationFormat>画面に合わせる (4:3)</PresentationFormat>
  <Paragraphs>314</Paragraphs>
  <Slides>21</Slides>
  <Notes>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アーバン</vt:lpstr>
      <vt:lpstr>数式</vt:lpstr>
      <vt:lpstr>標的型攻撃に対する ゲーム理論を使った防御戦略</vt:lpstr>
      <vt:lpstr>背景</vt:lpstr>
      <vt:lpstr>標的型攻撃</vt:lpstr>
      <vt:lpstr>標的型攻撃へのゲーム理論の適用</vt:lpstr>
      <vt:lpstr>ゲーム理論によって分かる事</vt:lpstr>
      <vt:lpstr>目的</vt:lpstr>
      <vt:lpstr>ゲームの流れ</vt:lpstr>
      <vt:lpstr>使用するパラメータ</vt:lpstr>
      <vt:lpstr>使用するゲーム</vt:lpstr>
      <vt:lpstr>使用する費用</vt:lpstr>
      <vt:lpstr>利益と損失</vt:lpstr>
      <vt:lpstr>攻撃側の視点</vt:lpstr>
      <vt:lpstr>攻撃側のコスト配分</vt:lpstr>
      <vt:lpstr>攻撃側の利得の結果</vt:lpstr>
      <vt:lpstr>防御側の視点</vt:lpstr>
      <vt:lpstr>防御側のミニマックス戦略</vt:lpstr>
      <vt:lpstr>防御側のコスト配分</vt:lpstr>
      <vt:lpstr>防御側の損失の結果</vt:lpstr>
      <vt:lpstr>まとめ</vt:lpstr>
      <vt:lpstr>今後の課題</vt:lpstr>
      <vt:lpstr>以上で発表を終わります。 ご清聴ありがとうございます。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標的型攻撃に対する 2人ゼロ和ゲームを使った防御戦略</dc:title>
  <dc:creator>前川</dc:creator>
  <cp:lastModifiedBy>前川</cp:lastModifiedBy>
  <cp:revision>319</cp:revision>
  <dcterms:created xsi:type="dcterms:W3CDTF">2013-11-07T04:42:10Z</dcterms:created>
  <dcterms:modified xsi:type="dcterms:W3CDTF">2014-02-13T04:51:09Z</dcterms:modified>
</cp:coreProperties>
</file>